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5"/>
    <p:sldMasterId id="2147483858" r:id="rId6"/>
  </p:sldMasterIdLst>
  <p:notesMasterIdLst>
    <p:notesMasterId r:id="rId25"/>
  </p:notesMasterIdLst>
  <p:handoutMasterIdLst>
    <p:handoutMasterId r:id="rId26"/>
  </p:handoutMasterIdLst>
  <p:sldIdLst>
    <p:sldId id="363" r:id="rId7"/>
    <p:sldId id="364" r:id="rId8"/>
    <p:sldId id="420" r:id="rId9"/>
    <p:sldId id="431" r:id="rId10"/>
    <p:sldId id="365" r:id="rId11"/>
    <p:sldId id="368" r:id="rId12"/>
    <p:sldId id="423" r:id="rId13"/>
    <p:sldId id="425" r:id="rId14"/>
    <p:sldId id="424" r:id="rId15"/>
    <p:sldId id="387" r:id="rId16"/>
    <p:sldId id="426" r:id="rId17"/>
    <p:sldId id="427" r:id="rId18"/>
    <p:sldId id="410" r:id="rId19"/>
    <p:sldId id="414" r:id="rId20"/>
    <p:sldId id="430" r:id="rId21"/>
    <p:sldId id="429" r:id="rId22"/>
    <p:sldId id="422" r:id="rId23"/>
    <p:sldId id="341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98515" autoAdjust="0"/>
  </p:normalViewPr>
  <p:slideViewPr>
    <p:cSldViewPr>
      <p:cViewPr varScale="1">
        <p:scale>
          <a:sx n="96" d="100"/>
          <a:sy n="96" d="100"/>
        </p:scale>
        <p:origin x="-8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302" y="-9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t" anchorCtr="0" compatLnSpc="1">
            <a:prstTxWarp prst="textNoShape">
              <a:avLst/>
            </a:prstTxWarp>
          </a:bodyPr>
          <a:lstStyle>
            <a:lvl1pPr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t" anchorCtr="0" compatLnSpc="1">
            <a:prstTxWarp prst="textNoShape">
              <a:avLst/>
            </a:prstTxWarp>
          </a:bodyPr>
          <a:lstStyle>
            <a:lvl1pPr algn="r"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b" anchorCtr="0" compatLnSpc="1">
            <a:prstTxWarp prst="textNoShape">
              <a:avLst/>
            </a:prstTxWarp>
          </a:bodyPr>
          <a:lstStyle>
            <a:lvl1pPr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b" anchorCtr="0" compatLnSpc="1">
            <a:prstTxWarp prst="textNoShape">
              <a:avLst/>
            </a:prstTxWarp>
          </a:bodyPr>
          <a:lstStyle>
            <a:lvl1pPr algn="r"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fld id="{BB9E4719-1A33-49CD-8D30-9A86ADF5D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9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t" anchorCtr="0" compatLnSpc="1">
            <a:prstTxWarp prst="textNoShape">
              <a:avLst/>
            </a:prstTxWarp>
          </a:bodyPr>
          <a:lstStyle>
            <a:lvl1pPr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t" anchorCtr="0" compatLnSpc="1">
            <a:prstTxWarp prst="textNoShape">
              <a:avLst/>
            </a:prstTxWarp>
          </a:bodyPr>
          <a:lstStyle>
            <a:lvl1pPr algn="r"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b" anchorCtr="0" compatLnSpc="1">
            <a:prstTxWarp prst="textNoShape">
              <a:avLst/>
            </a:prstTxWarp>
          </a:bodyPr>
          <a:lstStyle>
            <a:lvl1pPr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b" anchorCtr="0" compatLnSpc="1">
            <a:prstTxWarp prst="textNoShape">
              <a:avLst/>
            </a:prstTxWarp>
          </a:bodyPr>
          <a:lstStyle>
            <a:lvl1pPr algn="r"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fld id="{432391B3-54E3-4205-AD31-F2BCBF944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23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9873"/>
            <a:fld id="{E6A553ED-2FA0-436E-9AE6-9D828E34FA2A}" type="slidenum">
              <a:rPr lang="en-US" smtClean="0"/>
              <a:pPr defTabSz="969873"/>
              <a:t>3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285"/>
            <a:fld id="{D69D1AC5-29C3-4920-AADC-FC8286B6B3BF}" type="slidenum">
              <a:rPr lang="en-US" smtClean="0"/>
              <a:pPr defTabSz="968285"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Some bacteria produce </a:t>
            </a:r>
            <a:r>
              <a:rPr lang="en-US" u="sng" smtClean="0"/>
              <a:t>spores</a:t>
            </a:r>
            <a:r>
              <a:rPr lang="en-US" smtClean="0"/>
              <a:t>. Spores are a normal part of the life cycle of these bacteria. The bacteria occur as vegetative cells or as spores. </a:t>
            </a:r>
          </a:p>
          <a:p>
            <a:r>
              <a:rPr lang="en-US" u="sng" smtClean="0"/>
              <a:t>Spores</a:t>
            </a:r>
            <a:r>
              <a:rPr lang="en-US" smtClean="0"/>
              <a:t> are a dormant stage of life and can survive many harsh conditions (heat, cold, exposure to chemicals).  Some bacterial spores can survive in boiling water 212 F for more than 16 hours. The same organism in the vegetative state would not survive in boiling water at all. </a:t>
            </a:r>
          </a:p>
          <a:p>
            <a:r>
              <a:rPr lang="en-US" smtClean="0"/>
              <a:t>Spores have been compared to plant seeds in that they will </a:t>
            </a:r>
            <a:r>
              <a:rPr lang="en-US" u="sng" smtClean="0"/>
              <a:t>germinate and grow</a:t>
            </a:r>
            <a:r>
              <a:rPr lang="en-US" smtClean="0"/>
              <a:t> when the conditions are right. </a:t>
            </a:r>
          </a:p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9873"/>
            <a:fld id="{406A3DAA-FD5C-4F5D-9CE5-BC58560FD451}" type="slidenum">
              <a:rPr lang="en-US" smtClean="0"/>
              <a:pPr defTabSz="969873"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 userDrawn="1"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 userDrawn="1"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015162" cy="14446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048000"/>
            <a:ext cx="701516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5525-975F-483E-9BDB-CCC619FB6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B1CCC-343F-47B6-B797-080CFEAF8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F836-7FC9-47F5-95F1-16FF64D8A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13"/>
          <p:cNvSpPr>
            <a:spLocks noChangeArrowheads="1"/>
          </p:cNvSpPr>
          <p:nvPr userDrawn="1"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AutoShape 15"/>
          <p:cNvSpPr>
            <a:spLocks noChangeArrowheads="1"/>
          </p:cNvSpPr>
          <p:nvPr userDrawn="1"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 userDrawn="1"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65F8-DA0C-42D7-B315-9719B90BA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9195-D97D-424D-93B7-25A46F6A3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18681-2EC9-4A6F-B1DA-2EF031006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067C-74F3-4ABE-96BD-95D926D05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8AAD-8300-4B83-875E-45FC75E4F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854C-F09C-4CC3-B5CF-33182EB15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FD51-0730-4EB7-A280-D557BF3C6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1E1C-53A9-4D07-9208-C4686A7BD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9D6B-7928-43BE-A2F8-11EB8364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0273-D9DD-4B4C-8895-387274F2B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4FEB-3A3E-4431-8B9C-43ED86A5E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BDC7-0C55-43EE-920D-7B61725A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23F08-62D1-4625-89AC-23EC6A70E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373E-6C8F-42D4-83B5-79498C067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E3B26-1174-4784-8B51-1FD68E147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BD4CF-DE80-4A53-BCCC-071AA2848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6ADD7-5AF5-45D7-A08D-7C5F165B4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6AE7-D97F-40F1-B8A1-AC627572A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A7D4F-8B96-4DB6-A752-E9402E64A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 userDrawn="1"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00" name="AutoShape 4"/>
            <p:cNvSpPr>
              <a:spLocks noChangeArrowheads="1"/>
            </p:cNvSpPr>
            <p:nvPr userDrawn="1"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3CBBBDB7-5419-4A87-811A-2AF2E94A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 userDrawn="1"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11" name="AutoShape 15"/>
            <p:cNvSpPr>
              <a:spLocks noChangeArrowheads="1"/>
            </p:cNvSpPr>
            <p:nvPr userDrawn="1"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186EF3-C8C2-49E5-9F64-97080C2BB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kinglight.com/" TargetMode="External"/><Relationship Id="rId2" Type="http://schemas.openxmlformats.org/officeDocument/2006/relationships/hyperlink" Target="http://www.holidayfoodsafet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allrecipe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idayfoodsafety.org/" TargetMode="External"/><Relationship Id="rId2" Type="http://schemas.openxmlformats.org/officeDocument/2006/relationships/hyperlink" Target="http://www.usda.gov/wps/portal/usda/usda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foodsafety.wisc.ed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oodsafety.wisc.edu/preservatio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odsafety.wisc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safety.wisc.edu/assets/pdf_Files/Cooking_Turkey_From_the_Frozen_State_Nov1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591050" y="1306513"/>
            <a:ext cx="3986213" cy="5246687"/>
          </a:xfrm>
          <a:prstGeom prst="rect">
            <a:avLst/>
          </a:prstGeom>
          <a:solidFill>
            <a:srgbClr val="DAE6F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4" name="Rectangle 1043"/>
          <p:cNvSpPr/>
          <p:nvPr/>
        </p:nvSpPr>
        <p:spPr>
          <a:xfrm>
            <a:off x="538163" y="1306513"/>
            <a:ext cx="3989387" cy="5246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1063"/>
          </a:xfrm>
        </p:spPr>
        <p:txBody>
          <a:bodyPr/>
          <a:lstStyle/>
          <a:p>
            <a:pPr eaLnBrk="1" hangingPunct="1"/>
            <a:r>
              <a:rPr lang="en-US" b="1" smtClean="0"/>
              <a:t>Audio Setup</a:t>
            </a:r>
          </a:p>
        </p:txBody>
      </p:sp>
      <p:pic>
        <p:nvPicPr>
          <p:cNvPr id="6149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5850" y="3219450"/>
            <a:ext cx="3313113" cy="1123950"/>
          </a:xfrm>
        </p:spPr>
      </p:pic>
      <p:pic>
        <p:nvPicPr>
          <p:cNvPr id="615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3200400"/>
            <a:ext cx="33210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2122488" y="1033463"/>
            <a:ext cx="4648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238250" y="2057400"/>
            <a:ext cx="2305050" cy="8302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latin typeface="Candara" pitchFamily="34" charset="0"/>
              </a:rPr>
              <a:t>Click on the </a:t>
            </a:r>
            <a:r>
              <a:rPr lang="en-US" sz="1600" b="1">
                <a:latin typeface="Candara" pitchFamily="34" charset="0"/>
              </a:rPr>
              <a:t>Audio Setup Wizard </a:t>
            </a:r>
            <a:r>
              <a:rPr lang="en-US" sz="1600">
                <a:latin typeface="Candara" pitchFamily="34" charset="0"/>
              </a:rPr>
              <a:t>button in the Audio &amp; Video Panel.</a:t>
            </a:r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1238250" y="4700588"/>
            <a:ext cx="838200" cy="5842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latin typeface="Candara" pitchFamily="34" charset="0"/>
              </a:rPr>
              <a:t>Click to talk.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95650" y="3200400"/>
            <a:ext cx="381000" cy="381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914650" y="2887663"/>
            <a:ext cx="0" cy="50323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1675" y="3946525"/>
            <a:ext cx="1689100" cy="381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9" name="Straight Arrow Connector 1028"/>
          <p:cNvCxnSpPr/>
          <p:nvPr/>
        </p:nvCxnSpPr>
        <p:spPr>
          <a:xfrm flipV="1">
            <a:off x="1657350" y="4379913"/>
            <a:ext cx="0" cy="309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889250" y="3390900"/>
            <a:ext cx="3302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1238250" y="5676900"/>
            <a:ext cx="2784475" cy="584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latin typeface="Candara" pitchFamily="34" charset="0"/>
              </a:rPr>
              <a:t>A            icon by your name means your mic is on. </a:t>
            </a:r>
          </a:p>
        </p:txBody>
      </p:sp>
      <p:pic>
        <p:nvPicPr>
          <p:cNvPr id="61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6225" y="5641975"/>
            <a:ext cx="327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TextBox 1035"/>
          <p:cNvSpPr txBox="1">
            <a:spLocks noChangeArrowheads="1"/>
          </p:cNvSpPr>
          <p:nvPr/>
        </p:nvSpPr>
        <p:spPr bwMode="auto">
          <a:xfrm>
            <a:off x="701675" y="1965325"/>
            <a:ext cx="4254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C000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6162" name="Rectangle 1036"/>
          <p:cNvSpPr>
            <a:spLocks noChangeArrowheads="1"/>
          </p:cNvSpPr>
          <p:nvPr/>
        </p:nvSpPr>
        <p:spPr bwMode="auto">
          <a:xfrm>
            <a:off x="661988" y="4495800"/>
            <a:ext cx="504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1"/>
                </a:solidFill>
                <a:latin typeface="Candara" pitchFamily="34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38250" y="5562600"/>
            <a:ext cx="2438400" cy="8128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1988" y="5410200"/>
            <a:ext cx="52070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3"/>
                </a:solidFill>
                <a:latin typeface="+mn-lt"/>
              </a:rPr>
              <a:t>3</a:t>
            </a:r>
          </a:p>
        </p:txBody>
      </p:sp>
      <p:sp>
        <p:nvSpPr>
          <p:cNvPr id="6165" name="Rectangle 51"/>
          <p:cNvSpPr>
            <a:spLocks noChangeArrowheads="1"/>
          </p:cNvSpPr>
          <p:nvPr/>
        </p:nvSpPr>
        <p:spPr bwMode="auto">
          <a:xfrm>
            <a:off x="5430838" y="2076450"/>
            <a:ext cx="2306637" cy="8302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latin typeface="Candara" pitchFamily="34" charset="0"/>
              </a:rPr>
              <a:t>Click on the </a:t>
            </a:r>
            <a:r>
              <a:rPr lang="en-US" sz="1600" b="1">
                <a:latin typeface="Candara" pitchFamily="34" charset="0"/>
              </a:rPr>
              <a:t>blue telephone icon </a:t>
            </a:r>
            <a:r>
              <a:rPr lang="en-US" sz="1600">
                <a:latin typeface="Candara" pitchFamily="34" charset="0"/>
              </a:rPr>
              <a:t>in the Audio &amp; Video Panel.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488238" y="3219450"/>
            <a:ext cx="381000" cy="381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7107238" y="2906713"/>
            <a:ext cx="0" cy="50323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8" name="TextBox 54"/>
          <p:cNvSpPr txBox="1">
            <a:spLocks noChangeArrowheads="1"/>
          </p:cNvSpPr>
          <p:nvPr/>
        </p:nvSpPr>
        <p:spPr bwMode="auto">
          <a:xfrm>
            <a:off x="4894263" y="1984375"/>
            <a:ext cx="4270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C000"/>
                </a:solidFill>
                <a:latin typeface="Candara" pitchFamily="34" charset="0"/>
              </a:rPr>
              <a:t>1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7107238" y="3402013"/>
            <a:ext cx="3302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0" name="Rectangle 56"/>
          <p:cNvSpPr>
            <a:spLocks noChangeArrowheads="1"/>
          </p:cNvSpPr>
          <p:nvPr/>
        </p:nvSpPr>
        <p:spPr bwMode="auto">
          <a:xfrm>
            <a:off x="5470525" y="4691063"/>
            <a:ext cx="2625725" cy="58578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latin typeface="Candara" pitchFamily="34" charset="0"/>
              </a:rPr>
              <a:t>Dial the telephone number and PIN provided.</a:t>
            </a:r>
          </a:p>
        </p:txBody>
      </p:sp>
      <p:sp>
        <p:nvSpPr>
          <p:cNvPr id="6171" name="Rectangle 57"/>
          <p:cNvSpPr>
            <a:spLocks noChangeArrowheads="1"/>
          </p:cNvSpPr>
          <p:nvPr/>
        </p:nvSpPr>
        <p:spPr bwMode="auto">
          <a:xfrm>
            <a:off x="4894263" y="4486275"/>
            <a:ext cx="506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1"/>
                </a:solidFill>
                <a:latin typeface="Candara" pitchFamily="34" charset="0"/>
              </a:rPr>
              <a:t>2</a:t>
            </a:r>
          </a:p>
        </p:txBody>
      </p:sp>
      <p:sp>
        <p:nvSpPr>
          <p:cNvPr id="6172" name="Rectangle 1040"/>
          <p:cNvSpPr>
            <a:spLocks noChangeArrowheads="1"/>
          </p:cNvSpPr>
          <p:nvPr/>
        </p:nvSpPr>
        <p:spPr bwMode="auto">
          <a:xfrm>
            <a:off x="701675" y="1306513"/>
            <a:ext cx="3740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Candara" pitchFamily="34" charset="0"/>
              </a:rPr>
              <a:t>Computer (VoIP) Audio</a:t>
            </a:r>
          </a:p>
        </p:txBody>
      </p:sp>
      <p:sp>
        <p:nvSpPr>
          <p:cNvPr id="6173" name="Rectangle 60"/>
          <p:cNvSpPr>
            <a:spLocks noChangeArrowheads="1"/>
          </p:cNvSpPr>
          <p:nvPr/>
        </p:nvSpPr>
        <p:spPr bwMode="auto">
          <a:xfrm>
            <a:off x="5510213" y="1306513"/>
            <a:ext cx="21478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Candara" pitchFamily="34" charset="0"/>
              </a:rPr>
              <a:t>Phone Audio</a:t>
            </a:r>
          </a:p>
        </p:txBody>
      </p:sp>
      <p:sp>
        <p:nvSpPr>
          <p:cNvPr id="1047" name="Rounded Rectangle 1046"/>
          <p:cNvSpPr/>
          <p:nvPr/>
        </p:nvSpPr>
        <p:spPr>
          <a:xfrm>
            <a:off x="6724650" y="5805488"/>
            <a:ext cx="1990725" cy="9763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75" name="Picture 104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0" y="5984875"/>
            <a:ext cx="1962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Brining or Frying a Turkey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5334000"/>
          </a:xfrm>
        </p:spPr>
        <p:txBody>
          <a:bodyPr/>
          <a:lstStyle/>
          <a:p>
            <a:pPr marL="228600" indent="-228600"/>
            <a:r>
              <a:rPr lang="en-US" sz="2400" dirty="0" smtClean="0"/>
              <a:t>Lean meats such as turkey can benefit from brining, usually in salt-water, prior to cooking. </a:t>
            </a:r>
          </a:p>
          <a:p>
            <a:pPr marL="628650" lvl="1" indent="-228600"/>
            <a:r>
              <a:rPr lang="en-US" sz="2200" dirty="0" smtClean="0"/>
              <a:t>Brined meats takes up liquid during soaking and retain more moisture when cooked. </a:t>
            </a:r>
          </a:p>
          <a:p>
            <a:pPr marL="628650" lvl="1" indent="-228600"/>
            <a:r>
              <a:rPr lang="en-US" sz="2200" dirty="0" smtClean="0"/>
              <a:t>Brine whole turkey in a mix of 2 cups salt* to 1 gallon of water. Brine for 12 to 24 hours. </a:t>
            </a:r>
            <a:r>
              <a:rPr lang="en-US" sz="1800" dirty="0" smtClean="0"/>
              <a:t>[Measurement for kosher salt, if using table salt decrease to 1 cup.] </a:t>
            </a:r>
          </a:p>
          <a:p>
            <a:pPr marL="628650" lvl="1" indent="-228600">
              <a:buNone/>
            </a:pPr>
            <a:endParaRPr lang="en-US" sz="2200" dirty="0" smtClean="0"/>
          </a:p>
          <a:p>
            <a:pPr marL="228600" indent="-228600"/>
            <a:r>
              <a:rPr lang="en-US" sz="2600" dirty="0" smtClean="0"/>
              <a:t>A small turkey </a:t>
            </a:r>
            <a:r>
              <a:rPr lang="en-US" sz="2400" dirty="0" smtClean="0"/>
              <a:t>(12 pounds or less)</a:t>
            </a:r>
            <a:r>
              <a:rPr lang="en-US" sz="2600" dirty="0" smtClean="0"/>
              <a:t> can be fried.</a:t>
            </a:r>
          </a:p>
          <a:p>
            <a:pPr marL="457200" lvl="1" indent="-228600"/>
            <a:r>
              <a:rPr lang="en-US" sz="2200" dirty="0" smtClean="0"/>
              <a:t>Determine amount of oil needed. Turkey should be covered by 1-2 inches.</a:t>
            </a:r>
          </a:p>
          <a:p>
            <a:pPr marL="457200" lvl="1" indent="-228600"/>
            <a:r>
              <a:rPr lang="en-US" sz="2200" dirty="0" smtClean="0"/>
              <a:t>Heat oil to 350°F. Allow 3-5 minutes per pound to reach 165°F.</a:t>
            </a:r>
          </a:p>
          <a:p>
            <a:pPr marL="628650" lvl="1" indent="-228600"/>
            <a:endParaRPr lang="en-US" sz="2200" dirty="0" smtClean="0"/>
          </a:p>
        </p:txBody>
      </p:sp>
      <p:sp>
        <p:nvSpPr>
          <p:cNvPr id="11268" name="AutoShape 6" descr="data:image/jpeg;base64,/9j/4AAQSkZJRgABAQAAAQABAAD/2wCEAAkGBxQSEhUUExQWFhUXGB4bGBgXFxUcGBcYFxoXFxUXHBgYHCggGBwlHBgXIjEhJSkrLi4uGB8zODMsNygtLisBCgoKDg0OGxAQGywkHyQ0LCwsLCwsLCwsLCwsLCwsLCwsLCwsLCwsLCwsLCwsLCwsLCwsLCwsLCwsLCwsLCwsLP/AABEIAMYA/wMBIgACEQEDEQH/xAAcAAADAQEBAQEBAAAAAAAAAAAEBQYDBwACAQj/xAA9EAACAQMDAgQFAQYEBgMBAQABAhEAAyEEEjEFQQYiUWETMnGBkaEHI0KxwfAUUmLRM3KCkuHxJENTohX/xAAZAQADAQEBAAAAAAAAAAAAAAABAgMEAAX/xAAnEQACAgICAgEEAgMAAAAAAAAAAQIRAyESMSJBMgRRYfATcYGRof/aAAwDAQACEQMRAD8A57cXPFPOm2l2mc0jcmDRWhLRA4NZprR0wi+xAJBgelCoqkTMGtLukYKSZig1WjFKhYqjYmIzVL8KLExyKlltVRXeoFrO2KTKjpoB0gz7TXut2wINB6e+QYnvXurXDjM0eNSGoGa4CtfIXFZOcCibVgsIFU9HJUM+nahSoBFUxtgWxIqN0tvKgnvXVNb0df8ABK5MGKhPFy6Jzon9PEALIP8AppV4o0HwyjAyWzVJ04W0skk57VIeJOp72HtU8MWpUdC7oW3tPu5NY2iUxyDXxauEsZ4om0h78dq1lw/pq5B7VU6Pq0Db2io61dKx6GqnoHTSx3Hio5NbJ5UqHPSNW2YyKbaN2LjsDQfRLA3FcU6XTkHFDG1dmeTSZM/tG0kWp9qnP2f2QzFTVP8AtCRjZyakfAGo23arP3RaDuJbt0hQ0DFI/EelFsgTVnb028zNRPjeyymo8rYIS3Qk8ROPhAAVIEVR9SRjZDVOxVcfRVFNZm3asqfSRxifr3OM0k1AZ7kEH5oABgEyuJAjj1qk1tgsLKYY7MCDg+Yj64qc6lbAd1wsEwZIjAHMY4796dhaPmyoLMyT80ACJAzBHr745jimQY2rkfDBZWIIPBIG1pzzJ9efxSrTjIidpXkFuds8Z/ln1pjesxcgsV3jeJYAQVDCAfXGREkGidQQdWLlprZncmVYE7WTacEHIYRzgQIMRk/T30VEBZVCDzMdpneEKsQcKDB/TiaT2mKtuQAFhniB2aBwcT+aJ6dYhyCpdElfKNpbJbLEn/Mpn3jtROFNzuKbdCRYJalLfMab9FAGajk+IszbqmsDKVApCtUWpQQTU+y5oYXcWLE3mBTW0SbWBSIPOKrun3lGlOMxRyX6OydE3ptNuaPevnrNgoRNNujW991Qe5o/9onTRZ2EDkCm3YeStIi7q4FEqzLBFDHIrayZGaYY+VvedSexBq5614jL2EtqYAqEAlx7muiXPDyjSrcPJqU3TJTq0Jum2blyIBil3XbENBrp/QulzpxtGahPGuj+HcAPIpIPyOi/KidtiFMV9/FMAVrZsytYMJHpWguFWoMTXR/D2rtpbANcvRsirfpn/CBpJEs24jGzrdt8xVbob8gTUB09v33m9at9PcULUpR9mWSFHj0g2TXPPCjRdx61d+J3D2mqG8L4vfeq1o0Y14nVOlFuTxU547YfmqBOpBRtIqR8YajctRS8hMdKVijq1oDRg1HoJKxxIp91O8fgBTxSnSKdwCiT6VaHReJSWbjNJAYKm0Qoyogk/QzImp/qVkyYJ3Nkzg7TGScQZ/n7EVXWGe1prjBhAcK4gZCqNrT3MufwalNUbj3DeBwoTduE4IYKGnkSOKdjMz0l8LcQmFAXluAIgHPsRn71rd1SOIbYjBwTcG4j4eQBBBn6Z4oFkJEQAIAHGJ5k/WnaWbR+GzlQ2wqdxUCVG5CR3kErOBu7zig2AxdvO8NOcMIAEmASU8uY9Yx6UXobhDF7iD4oAtkYSQpfJJME4g7siByeA+kr59iqQrAqQxeSoJYBlSDx2E9+eKK8zLvkwqy2EZfM0EwphBuiBzP4pkcxbrrW1zRXTX/hrDWXw7EimfhjTK0lue1SyVx2dk2Eaix5ftU+WgmrHUWAq+8VKfD87UuF9k4KgTT3BvzTywp+GY4qfNjzk1W9GuAadwRnNPMeXQq6VeIcEdjTDxn1A3lWRwBSzpbeb2ojxEMCKZ0mLL5InA3at7S4rMqI96J0VkmiOZ2BDqfcV1PqXU//AIaKa5WmHz2NVGq1ha2ompTTbQkls6Z4P6lbNoKTn61CftRcHULt9K08OWMNdZiEtiYHLsflQHtOc5j70n8TXfi3gf09PzRg10CMd2xdZtyhgxQt1SIFevow7wK9p2BmaoypsLcAetXfhh/3UEVMdP6buYbsCqfSH4SwOKg80eVEskrVI31SKbogRxTvTac9+KljeLlnXJTLL3C8bx6rOD6SO2aPXqzxFI5JsXj1YZ1+wBZaPSuedBf9/wDerzVXt9hp5ioToUDU59a0vaGj7ReaoGpzxIDsmqPV3xupN4lANqotNPYsU0yV6kv7gGgegMPjrJgZn8Y/WKYaxwdMBQPR7RO8qRIAwe8yKrErEday8whF4c7ivbg7T7+WIH3pBriu9l2gGMZ4OGX9J/NVniLyG2O3w1aAACbjLtDT6D+lSvVtPsvAEnaBu5mZkkSMcAfmnemG7CNCFXaZ2liBkBl+aHJ/5SDg/wDrfR6PcTkAdw3faAwwfmwGjkx2ImldldwJHyndCnmHB9Z9JP8AuZpjdutcwg2th8HyEqu2QBM5JyTBBiKATS2SCSsbRdBIBB3Q3ofNMN+k0RqNDc33ER2SXIgEboARoPtDKfsPShCGuKQTkv5QoxubdwqfLkg+gB47UbrtU29tm6fKwEeZt1tA8+4IHGDNMBCFBinnhm7BIpHZbmqbwZpwzmYqc+gTeh42mb5mXFSF7/iMQIzXRNVrtqMsetc3dj8Rp9aXF7J45NvYHd+amWlvEWzS24vmrV52VRle0FdPWSIo7rumhKW9IuQ6CrDxFp1+BPt/SkcW3YsltHMzcM0ct0xQbLmtWY8TTjmyW8j3NVx0yiyp5JqP06+YV0Totgu1lQMlhBPAPY/bn7V2uLYrjbSDCyWLaWyskDzf8x7fbIqY6jZZ7rOiHYo8x7CeAScSew5PaqjXarTKSLha84/+u0YRTEkXL2e5OEk8ZqS6/wBQe86jAVfkRBCJ6wvqe5Mk9zUMX5KZIpTf/AHUuoGeaxtAE0Xe0gK5ORWWjKTFXFNbGpIYS1ViK5tgkYPBBByOxjg+xzxUXf2hzFVvhrVsgJBBBEFWEow9GXv7HkdiKm4ISUV2LNHqmtapXXJHY8MOGU+xBI+9Vmt6coI2H924DJPO1sgH3HB+lA3bWku3A1pjYvf/AJ3TutN7Lc5X/qH+9ObyPZ0tlbi+YlwBgwJxBUkEcn7ipylT0UcG8d/v5FWpG1GAMyKjdHpWF8Ejk1Xajpt1920EECal7WpYXdrcgxVOUuycU0VerRAAZpX1nUbrcUXqdOzBSPSl3VmhYipym5MW7ZN6p/3cVr4Z05uOUWJPduAQDB/nWGtYFMV9dN3Isj+LC47nvPEY/Q1fGUQbfvMbgG7cFAE4J/iIHoPWKU9Ru7n3RB4KwOw9OO/6etOnIAgL5gQAc+dmKgk+gG0596VdZsEm3/FtEkTE4V29zIn35rvYTO2ywhQsTJJ8mFKzGfQgnmOO9HPpwhBYQohTkHaTmREmf4oHp9qH0tuPjXAnkbeCkThSrDIgqFOJkGOJzWtl1VLluZ3KNvIggjeM4MLDdu9FC2z8NpTLAqIcbJJly3lIAiCQfN2OT6Uy0gN68gVkGCoIhgBtNzKxkCdoxPc0ovqDJJO5hC7dpUlYVp80pAzkAce9G6G7uccKBlSZOQu0yO0jOB3pkETWxFV37P7G+4QTEVKW7c1TeC8XfTNSn0Lk+JR9a0FyTt4qDughj9a7Hq2X4Dmc7a4zduy7fU0MKolhbfZ8bs1rqcrQyCSaIup5KozQj80QkiOaqdeX/wAOQ3pU30wQQfeqrrGvDWIA7UrdMDRzwkA+9aBZE1leFFWbXkpgo+NGTuH1q+6hfnRxbba8RIx9RPuJH3qCtLDVb3NEDp1BPzCPzXUmnYrbTsbdNuWdVprHwQiuii21sRuMfxqOXnJMZk/epTqzbL5WMj9Ks9Gv7tbmmRSoGUZeTwyyOCDOfp7Uy1N5L2h/xN2ypNuAy3AlzcIWTbf5lgkgCRwRFO8XFWtlGuUr6s551O2Lfw1nL2lcn3eWH4G0fUGlewL9as36Np9cLd0XjaBUpAQsBtPlCjEKJIIP+Uc1+J+za8NsXrBWfm3PwOTG3P0mpRlaGljcWSdjSvduFVjCsxJwAqKWYk9hA/JFNdA52Cn1jpGn0ZvO974yunwiuwoQGy5Jkx8oAIPr6UxsrpF0bXktrbAkL8Qs7ttwcMQi57EGuXm6iLkwy47JTQ6U3b2fkXNxiPKi9yx7fTvwKofBN74r3rpBFgPFhWJMAfM2e0gewJIGBUx1S+dQrZvW7SiYNyFGM+RIUfjk1c9G8OXBYtlmztWYwJgTAHGaScUqsnKXCHH7lYbqFG4mK4f1S6F1Tf8ANXZrGh2oZPauL+ILX/y2H+r+tWlFqKTEh2X2gzaBjtSbrFkENTvRMF06/SgNTY3K2O1QXEHDdnONZgEe9M7VlRYtTHIY5OSSYEekUv6paKsw96faTS22tlWadv5GMkAYOSfxVkWQHr02iF+cSIkxOZP5Ix7Gh+rq9vaTG45HcFSIjn/T+K31rrkiS0ALjkmNwOe0nPes/ESKbaFAdqlRMyQChntjzTQOaAbep3oqcLMHIC7zMyYEKdxPtgZ5orZLlhJwxAELOMgxO0Y4MTGKABQgxkNnyZ2qYWDMebAmMcZNG/4qV3ckSHBJIUKdiEMSJgLk/iIogQN/ggN+PQHuARA/n34kVtYUERGOTBEgGB3kZO2fcCtrOmlkwogiAZIA4AODu7cDv64r6sEm6TtEEGVQCIJHAbnzDvPH5J1gdhJ+1P8AwrYL3cUjNyFAFUPgi7tuGkl0FxvRT9XDW7bCTBFc1CZP1rrPVkFyy5PYfcVyxTDkc5NNFUJGHHRii5NfbnyxX458xrVIrmOj90ikAfWqLXXFOmHrFIbNVOrtodDPeklbC+jnqL5oo94C8VhpU881vezTig+nUlh9atblphbtj1qR6d86/Wuh9SUBLRo3piyGT+FtR8NbuluEE5e0WIDYHmEd/UfepPqmmdEdl+FbZDuZfjWiCV5/ds0zxgjtXYOma9f8Op/01w/rFzdeuH1JqcbpFMeR1xKbwfqNJ8ENbvltTbAa+gDBRb/jQCBu+YncOWqtPXtKAbarcI4HoST+ee/MVzboNi0m1NMjHV3fISpOEYjyx9YJPYCqfrHRzaRb1p0uqlza5tsG2MCBteO8xV4xjTZTm9II8UnSrbawb6nWMssu3BbJxjyMNwzMx9ajXs3vhjfbui0xLKFUlASZkT2759qcdTt6PUB7yLGoaBdYMSW8wLkdh8v60F0jTMJAHB7foanOo9HSyNK3sWXdbecKrqFQEQNoBIEcxzxk11jR9UC6dc9q5h10EGTVh4Ws/EseYyKzZW5U0ZpNz2VWk1nxFaOIrjvihNurb611Xp6G2CBXLPExJ1LT61tm7irOgtlj0hN9pZo9LYgg+lKuhaiEFMtbqMYrJJeJSRzXxLai4Y9aZaePhwHGeWHI3GIGPTNC9ZG6+gmJcZ9MjNflvUIiBIJZgTgT8pJLROeBVo9BRi+dxC4WNzZPGATPr/OhuoX91hbbIQWuSWkQVAIA/wBzRVxCFzAYrLCPWTMH7j7UF1QD4ZyYVxyQe2Y9K470ZaDRh7T+YEWhPMTzuAESRt3d+QMGibUQSZG0ycYKuGPYjdgYB7kn3KhA23ykwZ4MYYlSP5ds5pvuDDbbxuC7Ru5ZSZUkTtOIgkHg9xRAZa+6bT249AJIXdCnyngS3EnuTnmj9HeG8MqqCVGQxSOAQTmMycc/TFL9TYdmQ4naWgdtolicyeJx6H0rTT6nKsQVYieWkttzlchfmxngT61xzBrfzH2Jqg8GqTdMCkCEF29yauv2XbPjsGj2pMkuMbHi6Yz6wl34TQDEZrm6vDH61/QHiG5bXT3ZA+U1/PV5hub6n+dLiyud2Gbs/VeWNbIYzQlgZoi8IFVYiCrGc1VLoXbQM4HlFSeiby10jp2tUdKdYzBFSyT4hfRynTcmjbrBU96BstzRLkEVYQx0Gbi/WuhdUU7LYIqD6SB8dPTcK631nYW04Ht/Ss+TJxdHDfpenK6bI/hP8q4/q1i4/wBTXf2gWiO23+lfz/r83rn/ADGjDJydDJJAtrUtbuO6EhhbbhtpjblQZB80bSBkgmKN8Ndee4SyKqJbUG8A4VbqFlRk2Y3EqWwPQEQRnO7rksKQVlmIz3gelE//AO2Dp2tKxO/lO31McxV4za0GrZ8dMujfCnA5jj2H1q18LKrb1iWAB+x7/pUP05AgxWp6u9p1a0xVwfKfbvI7jnBxilatFJK0UfjXQwkxFG+B3JtAUp1XjYauwbd23tccOnyN6SDlf1ph4A6zYsLtvuEPuDH5AqG0toi4uui1s6cg1y3xxZ26muqWfEujcgJftE+m4An6TXO/2lqDdBFWl9QpNREiqZr4dIa3TS/bkUr8Gaq1as3HumFQEsfp6DuTwB3pJ1Drj6p+9u3/AAorR93I+Y+3A/Wp87dI0QSbA/EKD44APDZjtif5EUDobmxg4EsVI4wA/lP6Z+9NBoxBOB37CfvQ19gny5xn0/3p09UP/AvufmqKlXO/5QT3ljgD9ZpJqLhIJj3AJ/yiQZoxUYhrgQlRG4gGACcTmBmvfCS4pTdtkR78gg/Y+/ejYrxutC61eVQAVycbj8udpmPTJo7T2QBdH+WGA7FmhCPr8pnvB70v1uiazB/7WExjkzJyaP6ZfCgcl2BFssOCSGJ7xxHAndzg0xJprs31FjcS2Qr4juwHyMQ2c7dwmIr8TgZgEnIMHHGM++c4P1jTQazdsI/h24JzuGCpE4UnHOO3t86y1tuFY3RjAPfOckzyPzk1wATQ2panHh++1q/IPegOksN5mi7bw7UmTcWjuVbLLxB1+dOwnJFcz0h3MJ7mm/Ur52GkunU7gRU8MOMRnPlsKvHa0CiJ3LmhLhO4mKYaDzIcVX0dHZhYqt0upjRMv1qX0aSTRWs1BW2QKWceVHCjSjmtVE4oWy9EoDzVUIbdOt7byD/UK6Vq7k37AFc00slwfQ1XaXVt8RGP8NZsyTYXXs7BfH7k/wDJ/SuCa9N1xv8AmP8AOus3/EiGw2c7T/KuPNdJdj6k0MFXoZPQJ4is+VW9MH6Hj+X60B0+4BT/AFtv4lsiOR+vapmyYMHH19a0ewjtdXAkmlmt1WY4J59l7KP7/nXyrEnP8Pb37VhcWT6k8miNZ92tQxwsACmWlsmZcz/fvQGjt59qL+NuwPlFBjwNrucATHc8Vm4Krl2IHAkwPoOBRNoQPfsKy1SEj3oDNaAb2oZgFkxzH996aaS9AAB+5pOyd/SmFpCQG+/2zQYI6HL3NwO3gelAgBskAzWdq4dpnk/evlsDBH0/2oFE7Z0L9l9hbtnW6ZgNrhf1Dg5/7a5j4h03+HuleCD9vrmug/ssusq6lpjaE4iOTnHeBxUX+0a3/wDKuHtuP6/3+lW4eCkRySptf0fXQNULytauRtKmPqOIPrS+/bYDyxuVscZMYEd8TP0FLuk3trg/WaNLTubIIMiCM4Ug/WPbOfstUTlLklYZ09DtLrwyHcCRmeSoxJBgxR9q4b3nbahBiUBM9g55OYI5jP0r806j4KESW8pVSfLAMkFTghhgye3aiNL8zlrRJL7woI27H3YmDtIP0meK4nYl06ncYPemLjzYpalz95j1prozkzmpz+IH0DdSBK4r46Va25NHaq2eB3rTR2MZqfLxOjtaBHuruOK+tJifQ1s2lBethpttcpJIaLoz0NmGM1+9XsShitrE7sjFfd5zxFLLI0xJSZIon5phZ+WKz1Vkq2RWtn1rVF2hmfehtkvFUCEgCk/TFBu4p+JFZsr8qJTTbMb7naeeKUaa3P5p6VG0n2pXacTRw+ymJUb3yAoFT3VNIA3xAMH5vr6/eqDUmSBWRIJ2xg4/NWeirJif1P8A4r4C5j7UXqdL8N2X/LMffg/rWTJtIo9oKPMeBW9kdzQF275qPtuCOP1oDxYXbYZr6vXBtxH3off/AHivgycZrh+QNfPb1/rTawnkzyf6UqvHzUforkiK4WPZ68DGP/H5rKSR6/attTj+/wBKzt7Z9DSsrBbOm+A9KLHT7lxgJckk9zt+WakfGenD6Uak8sYHu38R+gED81TdM1rP07YcQSB9MR/Wl/iLS7ulR/8AkYHuT/f6VshuCX4MmdVNnJ9Fz/fHemmiuqREEllIMAeUiIMdxk/nkwRSrSLJ5gdyf75plpbgtwxA+ceYn+GCCVUZbMSeBUGKNdNp2uuzAANOxc4YKDIUk94BHeXiiriFCpDgMwyZ4mGWYMZB/WhtLfhVB4Ulx22jcGnEQAWJ7+3Jj8fSspuBsuzkyDkg/wAW3+LM/wDd6DIBWwNR5z9aa6do4obRIJaiNKc5qTknaO7QRduHtWumUxnitGsKhG4Ek9hT/ocW9xe3gjyyKzSnxRLlXQit3VBitUK7qE6gp3MQO/asbCyOYNNx0NWrGbDODX4vORQSkgiixdAiTSuDoVrQB4gjb70pTim3XLcgUrtritWH4lF0ffSpF4RVJdsPU10xovrV/cTGRzWb6iVTQsuxNfnZilCEDn1pzqV2gikfwjM9qrgd2PAcaa2rEe4oC6NtyPQ0b0p/OPavnqag3T61d9DXuhT4kAV1P+Zefof/ACKSvH37VQ+I9ITZ390z/wBJ5/oanrK7gM0uNpxOg7QJqh3FbaG6R3r9Fks2wd//AHQ6DaY/vFEca2+MVuigfXtS1LlMNBYdyABg96Fjo/dUijLH61h098xP9+tGv0gkks2BwPahbml+G67cjM/f/wBV1nXsL1No+vvNDWjtYHkehmt1vyK+LTZ2kfkGTQLR7L7otwHR4OSx9IBEUV0u6t7S6+wc7Lcgf9LZ/QfmpC51D4GnA7S358sfj+tbfs/6sLV92uE7LilTiZyuD9K0Y5rSM+aLbkQF/RG18MXB88kjvtBiY9JH6GtLYkARO1h2g7SQMniO1HeN9eb2uuuVChW2IvACLhce8z96C0iblP8AmU44ghhIx9RPHalfeiKHmm/cloG4kbeSDJBI4+YYI47Z5AotHDkR6Nt2+UkSvy8EDgwex9opbotS8urEMQso8ENuQzCgYO2WMYx+KOvXwseQXBPeBvWCQ0HjJExiZ9KU4O03TwLnmx/Wj7XSit7I8vrRN1lmWWIpjd1Yu7QpxFeZPLLsvLHrQLf03mDgBgO3emXUOpobAQL5v1rC5sHyHzDmtdLphAcLLd5qSd1Yqx0rEOlUTF3g17WdFBAe3JWmDaJjeDMvkJ9MU7e3swIVT2qks3F6J8JLVEtZ6Q0gwQKI8RdBKBXXIj8UTe1TK+wt3wKaWtWXXYQSeKV5ZppjfxNfIhLtncImsL3SiqbhJPfiPaIzVJe6IjXSivtYcyQ25pwoVcg/mv3p/TLhuMFZkeMNwRPl+0gxWxZa9hjC1rsidJ/xV+tWlvU9mOKXXfDd63cJK7s0X1AbAvlg96TNKMmqEnj+5h1YDaCrUubiKOv6K467wJUUNHMen8s1XBVUNGDj2a9PSWituo2oYe1e6VaJMDvW/VgQSGEdpq7qgezDUapWUAfQj271G9Q0jWrm1cjkfSqnQbdrbp+1L+sWwApAicfbFZ8fjLihYfIB6Zm9bkZnP4NB2+ntdvOF+VWOfvT3oloXL6GIOf0UxX3e6Y9tWvW87ZZhHrJOaq3RonSMdPoLa/NyKMOpA4iKV6fqHxOVOfpTJOmFgGlQDxJb1I7KY4pHrsRulbM31o4oK/cmnK9IBABIBnJXMzx/t96+bXSkGWDHPf25pf5IomssX0IrNkDkx3kH9Y70apj5xPoQDB+3ajOraJSdowJIEAcgDAA9C2fuO1fmn6besqGuAQeFyW2/5yBhV+sHIxT8k0maIZIp0fRRdRbKTz8uOGHb6Hisul2GRlxO1yCvDSFyD+lfWp0mPiWjB7r2b7djRPS9elxxvO27H/fAgSezD/N3jNdHRbIuX9kL4gvl9ReYgAl8xwNoAx+K+tCpDjg4DAeqwT/KtfEVmL9+QQd47EQSoZp/PNB6NwGU5J7eqkcEf7e1XRhY40uxhaa63lVoLHGCSYJ+uR7mniFd90MvlRsjykif4scrO0ccn2pSirvKj5CyuWJzBEwY4zI44b7006X05XuuqqNjKCiyRtJEwJ9lP4PagAc6wFlgsZPastHeCkDuD6xwc47000nVEu3fhpZJuboVXKiQoPlJBj0zH3pXpnOruhZUXzCYSAxEKD5Tg854wPvh4uqKxnTG2p1unuW1a2zb5MgjETAj8fyr2i1u0ieKqNF+zO2sM14zGQFET9Tk/egOs+Hm07fu7d25MAQkoT9RkfehPA4qqY6mm9uzPUdaQbQvmApjpur2by7XWB2NRXUrFy3cBey9oN2ZWA94kZoqzqgoUAA1nl9Ol0Ve0NeqaULcW4p3LXrmuDGVB3RMg/3Fb2+oWXtn4jBQq/LklyP4RHH1pTcPytaBVTBOQSBMR70Iw0uRKelT7BW1LLcW5uJaZEr2ODE8+k0d1G+xdbkjdlvNwxBECBz9OK+Lup3EBlg7Y449qz0KFsMwJ2nyyZIxDYn/AMTVIu6ZPlS4tbBOp9XvLdg7gQeII+mPSieoH49vfORz9a+rdtroyyAiF2ksXjgAYiP1oA2/hEqrz6j3pnFXr0Xx+U6kG9DZgjSpK8Mew/8ANZ63pZDb7clTxI7ehjuR2oLR9VklXzA2qZICZJkAYJ+tO9Ox09u5vYkOBA5zkjn7Zp+Li7RPK5RXFroG8PaAs0gfKfoI+vanHWND/it1vy22Ugjd3kDH9+tDdL6ilpNokOch/NJBIwQcAAH714WndzcZhbG7Jk5A7LNNPI+yaTv8Amq8PmxELJEFpOD6+/ecelA+ONDbOnW5a7FSSJgzggSOxIonrVt7rbg7lBnf5u2OaF1RunR37cfu+xGQSmZDRgSPvFCL2mGS3aEHhe6P8RanguB+cf1qg1wzetyPKGGV+uAf61F9Kubbin0YfoRXTrtuyTfMedUuMZ7mO1XzNKP+Sji5Uc+6VZGzd6A0fbt3FFvPlKgx6SJofSLGmuRyfKPqzbR/OjdRqdhjsMZ9qOTqieVOqPXwwMgfzoq1qbjAKZj6nk4/PavizqhckzIFY2+qMphF44+tR43olCHLTCPjbWMWkXa0E5LSsxMyIPmxHag+oX0dA5BBnCbj5YxMds4AnvWTXHMkkeY7iI5PmUfbJr8JZ13KpZt0NAx6oMcYBP2rUoRRSj2i1auAJ5IH0J/rWWv0U+zDII7+4r71ejt27NpNwNxiWYD0OBkYgce5orQ3A0WruP8AK38v1qd+0bIPktg1nTjV6e4Lp89pSwK8nZkqfUETg8Tipo6OLi7DukFrf+oCT9sAiOfzVgmk+H8WOWtuD6ElT+M96ltHb2hCdkL3GwkA8+ucg8f+TB90Q+oVNfcL0GmZbhEQSuViewIIgHd2k/6vahxpXKsedhAyf0kZ4PGOKNHV2XYFuO67ZjHJyYEAbSRxHYSaH1ZHxnJZgR/GAMcyuIkgsB/7FUTZnQf1m7btXQyhmNxYhiIA57cmDE0z8NsAhviVJYbYyy/DGPNiM+1er1SauImFWkmdT8DeJHvoUueZ0Ukt6hSAM8k5703PVQ91ILhVcqRjzHYXBPsNpEd59q9XqaM3pDTVNjh7auIYBgexAI/BpRq/CWjuGWsqD/oLJ+ikCvyvVpcU+0BSa6EvVvC+ntq5EqiLuIAUt7ZOf1oLol0JqX0zAPsUDcwmWywAz5FjmO/avyvVnnCKkqX7sKk33+9kl4p6ip1DIAS0SdwG0nHYZrLoOn+JfZS7ZtKSRA4gAfk/ivV6szSXRz0xs1ktcKs0OCHQKAEMRtDbdpEe0zRHV+lqCm1QbjjczEn04HOBXq9Ur2kUw7aArfhyyTJZxMkgRGJJ5PtWdlVZgAWK7wsGPlOK9XqKbfZXJ2j46kqq7Ku6Nk+aJMNtI/Sm+l+RbbAFWBZT3G4kGZr9r1DOqjSA+hQ021MnyEFSIBwG9+MjkZgmh9Zrt9lwq7Azsu1ZAz6ySfU8+ler1BEoblsiLCRcUep/rV31a6VDkcsGz7Ht716vVryejSlv/ZP9PtTa5/8AsB+4aR/Kml7Srcw3pX5XqTK2hZfJAek0YQtHajbhVUDR2OPfivV6kbbkh/j1+RXqr7KZMQViM8LyP/6pr0rXaYoFu23ZkIBIhQWljMBsgAhZOSAPl7+r1asrqFmWekL9RqtIrql23cYtdJkR/wAM+W3bnepEN5pB9siQWN3/AAjW5+G+9e5kidpBJAuAnzkHBHHPavV6pc2kJkySjBNP7Bmq1tlbV5/hblNtiVbMYGBnggvMR/CBxNSHV+oWgrpYBtnaSP3VqIUu6oACPh7QyDfDM0GeBXq9TYpX2PJuSTYy0PWNNdRrr6fyKWWRG9lYW4BVSoI8xxIPlXzSSSo1vU9JAS3ZuC4kAbmbaECgHzfEMsTmQqkzyBIPq9VV2xU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403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None/>
            </a:pPr>
            <a:r>
              <a:rPr lang="en-US" dirty="0" smtClean="0"/>
              <a:t>Note: many frozen turkey are pumped or pre-brined and should not be brined at home.</a:t>
            </a:r>
          </a:p>
        </p:txBody>
      </p:sp>
      <p:pic>
        <p:nvPicPr>
          <p:cNvPr id="12290" name="Picture 2" descr="http://cdn.sheknows.com/fabulousfoods.com/images/ff/school/cstech/fryturkey/fryturk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4722" y="1"/>
            <a:ext cx="1559277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Meat Thermometer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13612" cy="4114800"/>
          </a:xfrm>
        </p:spPr>
        <p:txBody>
          <a:bodyPr/>
          <a:lstStyle/>
          <a:p>
            <a:pPr marL="228600" indent="-228600"/>
            <a:r>
              <a:rPr lang="en-US" sz="2600" dirty="0" smtClean="0"/>
              <a:t>To ensure safety, turkey must be cooked to 165°F (or higher). </a:t>
            </a:r>
          </a:p>
          <a:p>
            <a:pPr marL="228600" indent="-228600"/>
            <a:r>
              <a:rPr lang="en-US" sz="2600" dirty="0" smtClean="0"/>
              <a:t>A thermometer is the only way to accurately determine temperature and to avoid over-cooking meat. </a:t>
            </a:r>
          </a:p>
          <a:p>
            <a:pPr marL="228600" indent="-228600"/>
            <a:r>
              <a:rPr lang="en-US" sz="2600" dirty="0" smtClean="0"/>
              <a:t>Place the thermometer in the thickest part of the turkey, in the thigh area. Do not allow the thermometer</a:t>
            </a:r>
          </a:p>
          <a:p>
            <a:pPr marL="228600" indent="-228600">
              <a:spcBef>
                <a:spcPts val="0"/>
              </a:spcBef>
              <a:buNone/>
            </a:pPr>
            <a:r>
              <a:rPr lang="en-US" sz="2600" dirty="0" smtClean="0"/>
              <a:t>	to touch bone or fat.</a:t>
            </a:r>
          </a:p>
        </p:txBody>
      </p:sp>
      <p:pic>
        <p:nvPicPr>
          <p:cNvPr id="4" name="Picture 3" descr="thermometer_in_turkey_in_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572000"/>
            <a:ext cx="3048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305800" cy="4418013"/>
          </a:xfrm>
        </p:spPr>
        <p:txBody>
          <a:bodyPr/>
          <a:lstStyle/>
          <a:p>
            <a:pPr marL="228600" indent="-228600"/>
            <a:r>
              <a:rPr lang="en-US" sz="2600" dirty="0" smtClean="0">
                <a:solidFill>
                  <a:schemeClr val="tx1"/>
                </a:solidFill>
              </a:rPr>
              <a:t>Can I use an electric roaster to cook a turkey? 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Yes! An electric roaster can easily cook a turkey. Cook on a rack in a roaster set to 325°F or higher. Don’t use a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slow cooker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prepare a whole turkey or frozen parts .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/>
            <a:r>
              <a:rPr lang="en-US" sz="2600" dirty="0" smtClean="0">
                <a:solidFill>
                  <a:schemeClr val="tx1"/>
                </a:solidFill>
              </a:rPr>
              <a:t>Can wraps and bags be used for cooking? </a:t>
            </a:r>
            <a:r>
              <a:rPr lang="en-US" sz="2400" dirty="0" smtClean="0"/>
              <a:t>Do </a:t>
            </a:r>
            <a:r>
              <a:rPr lang="en-US" sz="2400" b="1" dirty="0" smtClean="0"/>
              <a:t>not</a:t>
            </a:r>
            <a:r>
              <a:rPr lang="en-US" sz="2400" dirty="0" smtClean="0"/>
              <a:t> use a brown paper bag; a commercial oven-cooking bag may be safely used.  </a:t>
            </a:r>
            <a:r>
              <a:rPr lang="en-US" dirty="0" smtClean="0"/>
              <a:t> </a:t>
            </a:r>
          </a:p>
          <a:p>
            <a:pPr marL="228600" indent="-228600"/>
            <a:r>
              <a:rPr lang="en-US" sz="2600" dirty="0" smtClean="0">
                <a:solidFill>
                  <a:schemeClr val="tx1"/>
                </a:solidFill>
              </a:rPr>
              <a:t>Is pink turkey meat safe?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Often, yes. Turkey can remain pink even after cooking to a safe internal temperature (165°F). The meat of smoked turkey is </a:t>
            </a:r>
            <a:r>
              <a:rPr lang="en-US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always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pink.</a:t>
            </a:r>
            <a:endParaRPr lang="en-US" sz="2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997825" cy="1143000"/>
          </a:xfrm>
        </p:spPr>
        <p:txBody>
          <a:bodyPr/>
          <a:lstStyle/>
          <a:p>
            <a:r>
              <a:rPr lang="en-US" dirty="0" smtClean="0"/>
              <a:t>Dealing with Leftovers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534400" cy="5105400"/>
          </a:xfrm>
        </p:spPr>
        <p:txBody>
          <a:bodyPr>
            <a:normAutofit/>
          </a:bodyPr>
          <a:lstStyle/>
          <a:p>
            <a:pPr marL="231775" indent="-231775">
              <a:defRPr/>
            </a:pPr>
            <a:r>
              <a:rPr lang="en-US" sz="2600" dirty="0" smtClean="0"/>
              <a:t>Within 2 hours, remove the stuffing and carve the extra turkey  meat from the bones. </a:t>
            </a:r>
          </a:p>
          <a:p>
            <a:pPr marL="231775" indent="-231775">
              <a:spcBef>
                <a:spcPts val="1200"/>
              </a:spcBef>
              <a:defRPr/>
            </a:pPr>
            <a:r>
              <a:rPr lang="en-US" sz="2600" dirty="0" smtClean="0"/>
              <a:t>Place leftovers in shallow containers (2-3” deep) in the refrigerator or freezer. </a:t>
            </a:r>
          </a:p>
          <a:p>
            <a:pPr marL="631825" lvl="1" indent="-231775">
              <a:spcBef>
                <a:spcPts val="1200"/>
              </a:spcBef>
              <a:defRPr/>
            </a:pPr>
            <a:r>
              <a:rPr lang="en-US" sz="2400" dirty="0" smtClean="0"/>
              <a:t>Use refrigerated leftovers within 3-4 days.</a:t>
            </a:r>
          </a:p>
          <a:p>
            <a:pPr marL="631825" lvl="1" indent="-231775">
              <a:spcBef>
                <a:spcPts val="1200"/>
              </a:spcBef>
              <a:defRPr/>
            </a:pPr>
            <a:r>
              <a:rPr lang="en-US" sz="2400" dirty="0" smtClean="0"/>
              <a:t>Cooked turkey can be stored 3-4 months in the freezer.</a:t>
            </a:r>
          </a:p>
          <a:p>
            <a:pPr marL="231775" indent="-231775">
              <a:spcBef>
                <a:spcPts val="1200"/>
              </a:spcBef>
              <a:defRPr/>
            </a:pPr>
            <a:r>
              <a:rPr lang="en-US" sz="2600" dirty="0" smtClean="0"/>
              <a:t>Remember to refrigerate stuffing and gravy too!</a:t>
            </a:r>
          </a:p>
          <a:p>
            <a:pPr marL="631825" lvl="1" indent="-231775">
              <a:spcBef>
                <a:spcPts val="1200"/>
              </a:spcBef>
              <a:defRPr/>
            </a:pPr>
            <a:r>
              <a:rPr lang="en-US" sz="2400" dirty="0" smtClean="0"/>
              <a:t>Quick cooling is important in preventing </a:t>
            </a:r>
            <a:r>
              <a:rPr lang="en-US" sz="2400" dirty="0" err="1" smtClean="0"/>
              <a:t>foodborne</a:t>
            </a:r>
            <a:r>
              <a:rPr lang="en-US" sz="2400" dirty="0" smtClean="0"/>
              <a:t> illness.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Reheating or Cooking Early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66800" y="1600200"/>
            <a:ext cx="7313612" cy="41148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</a:pPr>
            <a:r>
              <a:rPr lang="en-US" sz="2600" dirty="0" smtClean="0"/>
              <a:t>Refrigeration or freezing does </a:t>
            </a:r>
            <a:r>
              <a:rPr lang="en-US" sz="2600" u="sng" dirty="0" smtClean="0"/>
              <a:t>not</a:t>
            </a:r>
            <a:r>
              <a:rPr lang="en-US" sz="2600" dirty="0" smtClean="0"/>
              <a:t> kill all harmful bacteria. Leftovers should be kept cold and reheated to 165°F.</a:t>
            </a:r>
          </a:p>
          <a:p>
            <a:pPr marL="342900" lvl="1" indent="-342900">
              <a:buClr>
                <a:schemeClr val="accent1"/>
              </a:buClr>
            </a:pPr>
            <a:r>
              <a:rPr lang="en-US" sz="2600" dirty="0" smtClean="0"/>
              <a:t>If getting a head start on the holiday, turkey can be roasted early reheated for guests.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2400" dirty="0" smtClean="0"/>
              <a:t>Debone turkey and quickly </a:t>
            </a:r>
          </a:p>
          <a:p>
            <a:pPr marL="742950" lvl="2" indent="-34290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2400" dirty="0" smtClean="0"/>
              <a:t>	and effectively chill meat. 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2400" dirty="0" smtClean="0"/>
              <a:t>Do </a:t>
            </a:r>
            <a:r>
              <a:rPr lang="en-US" sz="2400" b="1" dirty="0" smtClean="0"/>
              <a:t>not</a:t>
            </a:r>
            <a:r>
              <a:rPr lang="en-US" sz="2400" dirty="0" smtClean="0"/>
              <a:t> chill carcass whole. 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2400" dirty="0" smtClean="0"/>
              <a:t>Reheat to 165°F.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http://www.slu.edu/blogs/healthinsitiutestl/files/2012/11/Southwestern-Turkey-S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Button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4114800"/>
          </a:xfrm>
        </p:spPr>
        <p:txBody>
          <a:bodyPr/>
          <a:lstStyle/>
          <a:p>
            <a:r>
              <a:rPr lang="en-US" sz="2600" dirty="0" smtClean="0"/>
              <a:t>The giblets were left inside and cooked in the turkey. Are the turkey and giblets safe?</a:t>
            </a:r>
          </a:p>
          <a:p>
            <a:r>
              <a:rPr lang="en-US" sz="2600" dirty="0" smtClean="0"/>
              <a:t>A 20-pound turkey cooked overnight at 200°F and is ‘done’ at 7:30 AM. Can it be kept warm until 3 PM when the guests arrive?</a:t>
            </a:r>
          </a:p>
          <a:p>
            <a:r>
              <a:rPr lang="en-US" sz="2600" dirty="0" smtClean="0"/>
              <a:t>The pumpkin pies have been sitting on the counter since I baked them last weekend. Are they still safe?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Recipes and Hotlines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3612" cy="4114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www.holidayfoodsafety.org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www.cookinglight.com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www.allrecipes.com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098" name="AutoShape 2" descr="data:image/jpeg;base64,/9j/4AAQSkZJRgABAQAAAQABAAD/2wCEAAkGBhMSERUUExQVFRUWFx0XGRcYGBgXGBwXGhcXFxUXGBYXHCYeGBwkHBQUHy8gJCcpLCwsFR4xNTAqNSYrLCkBCQoKDgwOGg8PGikkHyQtLCwsLC40LDQsLCwsLCwsLSksLCwsLCwsLSwsLCwpLCwsLCwsLCwsLCwsLCwsLCwsLP/AABEIALcBFAMBIgACEQEDEQH/xAAcAAACAgMBAQAAAAAAAAAAAAAFBgMEAAIHAQj/xAA/EAABAwIEBAQDBwMCBQUBAAABAgMRAAQFEiExBkFRYRMicZEygaEHFEJSscHRI+HwFWIWQ3KS8TNjgrLSJP/EABsBAAIDAQEBAAAAAAAAAAAAAAMEAQIFBgAH/8QANBEAAgEDAwIFAgUDBAMAAAAAAQIAAxEhBBIxQVEFEyJhcYGhFDKRsfAjwdEGQuHxFVJy/9oADAMBAAIRAxEAPwDEPiNaz7xG1Vk1IBpJ2FIms1rTrW0mnp3qPxz7Rd4yt3DlVmMHlUnDXDbrqfiUPnoKYbXBvEPjPnK2PhTzNHbKxU4jyAto5ciRRKdMnLTjdXqW1DELhOg6wa23bWYiPFd9/wDxULt7cvjQeEg8hvRhGFsMSXFJH61CriNkaNNlw9Y0opFsRS7LwdsA2HBjgdzpKjPM0322Cuj8cVWtl3b+wDSfrW+Vu3OZ15S1flB/aoCgSxJqNvYknvxJb9VwwJkEVXt+LVc0g0ucTcdurcSgIKW/qRRSwZQ4kGNTQTUbdZCZvpX02nRU1ABJzcf3k2JYwp49B0qkBRBeCKiQD7VSdtyneguSTdp0Gk1OmdQtEj4mAUe4abGs0ABo3w48AojrUIfVDawE0GtLy7tHiFLbYKuZio+IscLDOVIlxWgAE1WxtSmFl1AkEa0NwTihBWtTqdRsTTQqDjgzCGmZ1FUDco5737S9gFotpsvXKiVHYE7do60I4kt3nVha0gI5AVBi3EJuHQlJ8iTMDaaZmrMKbSt5eg5V7DDaIf1UWGocAX6dviaYEgt25J8qQNP5qDCsaSoLzmYJj0qpjmOLcIabQoNzqYOvYUQcsC+lIQ3kAGpOlWB6DpBVKQf+pUFg32gviUlptLyfhJE+hoHjmMApSpvfpTxjeCFyzDUiRH0pAucKLZyqGtDqgiE0NCjV5OQT9RGDg6+S+sJU0AqJmmS9tkZ4GUqHI0D4EaSl1SiYhNC+OHj95StCiO4NWDbUuZWppt2r8qmbYjI4/dIBysJ7GaWG8JuLi4HjpyonXWm/BrxxVklxzkPcDnVS44ht3G/6ahPPqDUsAQCTApWqUHYKouMXF8RR4uwdlpafC06ihXCtn418lJEpGp/b61HiDxClrUokA6TTP9k7CQHX1CSTA9BSiAPVv0j1as9OjlrkDn5nRBaAAE6JFCr/AIgQmQNTUOJYip6UpOUDehzQa1WY8m4ptmP+2YCr1aYyt11eYglNELO2SDmUAkA86AXvFhiGxlHWqh4t8mVZkzvQFqIDYm8MaTkYEL4gjxbkkg5QN6ltXwFGOWnyodZcVSCkJBEaGjFqlCwCCJImKsLMbqZRlKizCVrjC1hXkEpOo+dZRFq7KRANZU7U63lbtE1Iq/btIhKnDCAZJ5aVTSmjDVgXWC2UzO1CXnE6DxfZ+Gs5xcfX2ml5xpZZ/L5ykaCNKqrxa8ujDSfDQecaxXmD8EW9mS7cLBPJPQVfe4qUoZbRrTbORApzJHqnHahlLej0r95lvwglPnuHJ/6j+1brxu0Y8rKPEV2GnvVJvA3nlAvLUsn8I2FGLXh5toSspQO8V4ewigz+RfqYKuMUu3v/AGkdBvVjDcAJ1ykk81f3qy9xDbtkhpJdV2Eiq5vr65+BPhJ+tVIzk3kEXPra/sJdusEtk+a4UmRyr21x1snJaslXeNPmaFqwJls5rl0rV+WZPtVlOKLIyWyA0n8xGvyFTx7fvLhgp4t9zDd5xO3aIm5UkKOyRqaUBjH3lRU2PKTVLHeEFOjMpxSl9TU/DeElhMHWhPufB4jp1lKkKb0r7wbm/EslsjcVPZ3GRQNEm7dSjAE1VvbQJMKBSaAUZczotP47RrDbWBW/XpGDxEvIg8xSPjeFKt1ExKD9KvsYqWVQdutGk3jbqIVBBqNwb5hlL6J7jKH7xGtCkeYAUScxlZSByBE+lbYtwodVMKjtypcceeZMOIPrVfMK4M2UbT6oci/Yx9xHjZlCEZUBRA2Ak0FPGF3cqyMoyz71nBONW6FLLmXMRpm6VbuuMWGFHwUJLijuIj50x5m4XLWmWdMlGqaS0ix6E8Q81ZPIsfOZdGvznSqdlj7Tn9O6bCT1O3vRy4A+7arlREz33oFhWK2byczwT4iJBBjXvRybWF5m0iG3synnleR/xIuI762ZQPBgK6g0g3V6tbgKjoK24scaL5LWiegOgoSha1aJBNI1atzOk0dBKdMOxuTm55h664rdQ14YPloHaNLUc2oG5q6zhEeZw/KqmJ4sAMiKAXLm0FUqoCRRHPJlTGbyfINhTVwLjvhMFHMEmkYInU1YtlrSfJJ7D+1FF1Fl5gH025LGP93jJKlKBielCXsQMETQM/eYJUCgRPmBE+k14uxeyZ3AUhQlPf0oRRzyYFNLxYSy/iAHOhr2KitBhDh1UCB1Ogqsq21ga1daajmF/DtaHcFxoA6GKdsPxFJIJMHrXKvAI7UUw/GlIgL1HWrW2/li1bSkidbYxBQGyTrvWUn2+LykQvSvKL55madNGTAsHLyp/Cneil/fOI/p2zSlKOhURAHzNArjG3bS2LrQB5EdO9LmF8bXty6UZ8oOsgRFGpFQPeV8ULuzO7ABTYDr82jUOF1FWe7eSeeWdParv+q2jXlRLiuiRpQa24TceMrW4sdzCZphbFrZpGZSAeiYJo6znl9WQPqZCcQu3RDaEtA9dVV4eE8wzPuknmVGB8hWzvFbrhi2ZgH8atBUKMDde8z7ilf7Romptf3njY8m/wC02VjFpb+VpPirGmg0qs5fXT+k+Ejonf3ozYcPISAEp9hVl1lpmS64lI6SJrxBkes/lwIHsMFSkzuo8zqaMMWMgQnahL3GDCTDDanVdeXvXqHL+46Mo9tPU1AI6Sqqt7c/EM3jTKBLq0pHrrQZXE9uk5bdpTy+UCfrVG8s7Jg5rl4uq/LM60NXxco+W1aSyj86h5vlVWe0szCnkgD7mWA3ds3IuH3UtpmfDCtMvQiqnEnHSX3hl1Skb0AxS5SokuOKdX3M/SqtvYFXmUMqRypR6oUWEaevV8QIRV9rxktHw83rVI3jludNU15hV6nMUjlRJ5sKGtLAXF59B0lNRp1pPkAWm9hxck84PQ0SOJtODzAGk2/wbWRVewwm7WqGUrX6DT5naq3bgQFbw5FG9TYRnvcCtl6jyntQtzhFO6XKsrwa8YTnuAlKfUEzy0q5cvNN2wcQsuLI1EaA9IqRTfgiK+ZWprupsW+Mygtq6CMnjSnb5UL/AOHzuXKtXy3hbJuEAqQdFf7T/FLzmNuq7VBWp1hqD1GBKYvzjr7w0jCmkaqM+teP4w00ISBPaltx5at1GrFpZGC5PwnTua95fcxgad3PrMlxC+eX+FSQexq+jhPVkFRl0iTG09qJoeCi24p5BKYPhhJJnpRvDbxS7nxnU5EhJyhQiP8AdTKIOJLr5SnaOh/ggh/hJKblphEORBV3HOa6ebK3tGC4lhIyiYAE0t8GttuXDzucLVMT0HICmaxx1i6LraDJQcqgf81H8U3SUAX78TC11Z3qAG5VbXgfFMIZxRhCwSgjaI06g0HuLI2rYbuUh1lOiVAapqwbh22W+wzqoypufrRjCnHHbYC7SM0Qvoe9esG+ftPM7UME3S+B1sc3E59xA1kTmaUHWXBCUjcGh1iw8GykWqDI+I7+tSYsEqUrIrwmErhMDc8yKMq4NIbzuXC8oE78omlgCxJE1alUU1VWOfjN/p1iw1w+oEl4hAjQSCZoaWQVKCZIHOnrBeCLe6bDiXFqSZGpMyDBqhxTwmLcIbbUR4iv/NeNI2vIpa1C5p3znp2iibdQ2JFeU1XrBQqF5SYGsR2171lDKkRxRTcBrcx5bwbM14YAM/ETt39qHqTZ2RhKfGeOyQKL40l1flS60y31mVfIDn60CRdYdaGVOlxfM/iP70/YLPnlYM7mo2Sep4kjtxe3KZKgyg7IT8Xz5CtkYG2wguujbda9T9apOfaQNRa2/wD8lf3oFjWL3d2kpeWEoMeUabGql16cwCtTDDzWuOto34LxnaLC5JTkjluO1WFfaA38LDK1nuIHua5fhSGbdzOtebsKbuG+JGHHMkZNdCREjnrXlqk4JlqtamXJoD0+8ZG3r+52IaT0Rv77CoLnALVnzXT+Y7wTJpixG5YyBKbjw0RumJ9ZNAbzglgpDwdUuRIK9ZHUGiEdszz0mAuRu/aUFcasMjLaW5UdsxH7mlbF+Nrx5RRJT/tTy+dNV1hiGkFQ0ETSYyqMy+alH2pSs7Lie0qvXqeXwLdJXZt3lH4dTzOpq2nCHFfGuOwqX/VYGpFUrjiMDnSO9m4m2nhdEZIv8wk1h7TWu5oNjWOhPlRvQq8x5bmiatcP8JvXWdYByNiVrOw7Dqe1FSiTl/0mpRoqosuB36Spht0pKs0+tPmGPKcAgEnsCf0qxgttZWwBDH3hfxAmVQBvIiE107Ab1h5pK2gEjmnQFJ5gimEpBzzDPr/IU7UJANr+4nMsVYdZCQUEZiCQdCUjcdpp2tMRJaAYaIAGiUjn3VsKZHMPaWZUgKj8wn9asJSAIAAHQCP0phNPtJzMmtrEqncVNzzk2x7RDbu8zwYu2wlSxKJMyfy1o/8AZ7bkkpBTz0JifSiXH2FhxjPBCkEEKG470JwviJ1tAFzBABIdHMAT5hyP60FlVW2kQ3nMyeZSO3uL4x1EG4jh10hpdsy0FJUJUrlA3Mda58uygkRtXasM4otnA6EuJKwicuxg9J3rkzr4W4qPzH9aDXGAQZseE6nzdwIHQ3HX3g9NiTyojiGCu260NraKjGbLBgztqKZeCMIS8+FOQG2/MSdBPIa10nH0OLam3Dal8io6R2Ima9Rob1LGG1viIoVRSUfJ4t2zOc4Rw7eLAU221bjuJVW+JcMhLzSLq5UVOGAIgfTYcqYrG+xJGi2mVjqCQf4qtir1w4UrdsUrUg+UhUke9MbFC9fv/aZf4iq1TLLb2Iv7ZOZN/pC7NQcQAtGytIMdTG8daLYSbdYLjISCfiiAZ70Ft+Pv6zbLtutGfQ84PfTUUG+0W1W2ElglCXDCo01JHMbA0XeFG5cxfyHqsKdXDEcjggd7Q3jHDBXdoukuxl3Ty6Gq3GHFDTTKm0uJ8VQjQzAPMxSnhmCtpQC+t0JJj4jormCAdtdDzoZiFrbeLE5GhPm3JPXrQWqEA2Frx2npLsGcltoxjHx7xy/0ZpNiCpvxcgzAJEkk89N6WbvDLx9orWFZAPK3tHSZq1a8WOMpaTa/1M2YEKEI0gJIHI9eVE0cP3N0Qq6eMH/lpOVPpA3rxAbC/wA+sjc2mYl2HN7m9/oOn6zThjiZi2YhwFKk7oR5teR02mhXEvEIuFJdyONhv4cw0J7jlTFiPCv3dhRtm0qcERP1Ou9EcGtPGt0h9pKVkeZMaT6Vfa59Bivn0aZ89Vvc2yc/pOaqUt8+IpTUnrof1rKern7O2CqU5kjok6VlU8l+0YHiFG2GI9rTnF66+TC1OEdJ0qBpAGyFH1q9e4uUKIUmdd6gTjiOsTSe9+0zq3g1MmzMf1m6HnTohGWsGFuL1WutxjSPzCoXsZR+aql6h6SlPwnT082v8yyjDWk9zVq0bQpQSQADsedAHMaH4ZNQpxRzMFRpU+W5yY+unS1gI64hhgQJcSVJ5KE/WruI/aCpdqLVtry5AgK2IA2ioMF4rQtoJUM0DY71pcXjQOiUpqxrlMCZI8LIckGwMpu3NzcAJVITt3jlQ3iJ3wmwgb7UQuOJUIGih8qVcQvy+5PIVC7na5j2l0KUT6eT+srNsuL0lR7CTRnD+BLt4BSGHFA7EiB7qim1fCb1pbMFCf6r6czh6DQpbHTQyaZcGbvUtpSUpSAIE5zHtTF7Gx+0dFWkVJp2uDb1dfcRRwr7IrxZ8/hsjqpQJ/7UzXTsC4dbtrdFqg5tSpxURmPP5cqFP8JuukOJuSHSZjKQidhpM6CPYUca4hct0gXjRSRoXWxmQe5jVNGQDrj3iVWrW1AtcYP5R9iL5PxLbfD6QrMhIT10ivb3hplxMapV+ZBKT9N/nVu1xZp0AtuJUD0IP0qxmplaa2xM81KiN1BiBjWD3lsUC2K3gpUqK1nygfh0jQzM9qs4NxabZAavQ4ggnKsgqBBOgzDeKeDVW8tELSQpIUOhE1HlkZUy9PUX3CsNwJv7j4gdfGdgtJBuGiDoQT9IIoDa4zYm48FpWYKSqJEp7jXt1FAcYaZQ6tCWk6HQhI07g9aWsJdVaPh4gqT8Kp1OUn4u3SKTevmxtiNLRpk7aasbg9Rz0xbrGTEcIbtXjCMpKTCpMEHpNINq/wD1FdCo/rXVeN2/vOGl1sypoBQI5o/EPbX5Vx62MUF6e0k9DxNXwxsfGJ1SxwVKsOzqd8IqJO0hSdspSN9pq1wo5dNMf/zrbebSYU2QULHUQdj868xbD2V4fbpcWpBCApJBA0gZs08tRSpgGNLZWpNql1StoJBTodzAHeiqQhEIqtqKTG/U4YY578/WdVZ4nZIHiHwlTBSuAQe/bvVLC7a7RdOqdWlTCzKRMkHlH5RG4pAcxi4euCHyghIKlJIBKRBCkhyNPereBWK7touXD7qGk6BOcpSEDaiituP8H6xSpoFooSSBfBxf428ToV/dW6TK1tpjmVJH6mlfizH7dxmG3ErIUJI1AjWZ23A96uYRwXZqQlxAS4lQkKPmkfOiVxbWjZSyvw0lzRKCB5u1FO9hmwiNJqNKoCoZiPp84zOZ32Kl8HwWwAQEuKmTpuY5Dv0oJdiFolTWQbEkTB5kCumYvwBbJQtSZbABJCVED0Ipc4S4LacT4i0z5iQD0nT6UuaTbrGbC6+iKN1vbiCcMxhs3SSUZGkBUE6zznpy+lM+J8PJvHA41cq0iEgwUkdOdEbBFqt9bAbhTY5gQdYVHof1re/4IZ+NolpfIpJAB6xIiiCmdvQiZ76kCpm6G1uhFoL/AOE7tI8t46I6mR+tQ4eq+XPg3SHAhRSZTrI1IMirq8Yu7Xyvt+K1sVpmdtzP7+9R2WI2Vu2t5pUJUZUifNJmBB+dest8G09esVyA3YgAj69RInX8VB/5Z7iB+1eULf8AtNfUollgZNhMk+9ZVSy/+xhRTrW/JT/SC8TwkrVCUlR6ATQ264QeSJU3lB6wK6KHQ2wop0WpBAX0IEBRjnpPaud2DjyFKzKOUzpJInr2pNsC4M2PMFQ2KwO9hZSYIioxZjpRlx7OoJPNQHuYq1fYMGlBKlpUo7JRKlHppy9alXcjMgrQD7Li8XwxW4Zot9wEwCCYBIGsTyPep28NqC5jK0RAX3U7gkUWwbg25u15PEQgBIUStUEJJ0OXcz0pn4R4eS9dIQolI1VIAOw76VYxXgl9u5c8IrWQrMSTlKhuIjSrqWtuIv0mXq2Rawo8XF93Y3xj/mbYf9kloI8R155XPIAlP1k034LwVa2sqbtQSBOd05yI6ToPkKo2/El8hMfcCe4UP2qQ4ziT4KCwloK0KgZIB3gTvTO8fwTJajVzd1t/9D9hDGFXv3l9WYfCkFPQhRIkTtBERTCLbrApT+4rsw2+2lakJSUuJJKljqY6EidNjOkHRiwzGWn0hTage3Meoo1MDg8xWtTNg6D0/sev+ZeQwgaga9axwA7wRXmaqWJYu2wkqWduQEq9h+tHwBFACxxBuI8F2zsnKWydy2SiTykDQ0qY3wXcsKDls8tSYhScxznUkQoQNOU96fcOxRt9JUg7GCDoQdDBHLQg/OrZTNDNNWyIwa9VSA5J2m9j3EX8G4zachDqvDdGhSvyyeon3pgCgRpqO1Ur/BGXhDjaVeo1+R3FKOM8Opt9WX3mp2AVKfY/zUFmQZzLhaFU4JU/qP8AP2MnxnhVXjqcHmQrXuk857c5qhc8MhxJSElRI2H88qXcdxW+CPDDxcTuVZsi5B236U58FY+HbdBJzKCQh0H4swGsjrzpO1N2l7OqFlJwbf4I/giLb3l0hSmSnw7fzNlJ/EMuXnvrzA60jgaxT/xs0q0fUVKzIUMzZ6p6eoOh+VIFuZM9TNAJNyD0m3oCSoubmwz39z7zs1hhLN/YMpcGYoRopJKSDAB9RoND0pZ4nuxh6k29skpzJBKokrzDYH109am+zjHfDUWVHyq1TPXmKfrxtG6kBcAlMgaKjaeUmmUs64wYmztpa5RxdeQOmes55c2PgWYJ/wDWfhJPOVaH9SKdLLhpDtr4K5CVJAOUwdNta5ynEHrm+RmSryqGZBEBISddOXOnjjZ65DCEW6VkKkKKNCDpEncDepplbE29oTVK5qU6e4A5N+3/AFbE0ucWawtsWzALrpkhEzBO5V09NKo8O4f98fU/cOhb7ZH9MbN9NP3Gk0V4W4XShAUsS4oAqUrUk85NBcQvbSwuF/dUKduFyCkKJSmTJB/WKsQRZm47QaMrh6dG5c8t3737CHuOMXSzbKbn+o4MqR68yeVQpxZiwtWy5OoAASJJ0EmK5/jDN0+6hTysy1qMNjkAJOvzApo4ZdaebFpcIzFsnJnGumpTrzE/MAdK8KhZjb6SamkSnRUHIGWt+49hCHEzRbKLphIPNRAmQRoo8yI0MdulZcpTidtkC1NqBBUneDGxHNJGoNMbVqEpyjbaKQrTFA3ipbQCEkFBAnQgyJHqPrV2G054MXouatMlfzILg+3Y/wBo6YZhxbZS2pRXlTGZWpPrXOvtAw9HjpZZASVeZcbTGmg9frXUwvSuYYjdheIPOHVLaY/U/tU1rWAkeHsxZ39vuYAbxUMgIyhUDfl6CsobjN80p0lMkdtB8qylMzeK0r5AlpfEy1IAUSBzHoapPYpNUHE+YpOx1FRLwsHWdOtQKKczEPilVKpoFLm+LdZM5e6+UwetG8Ns37kwCEAjzK/Er5jU7bUHt7SVmNdv0p+4aslBsp1G+2nI6mfU0ZFHEQ13iDrUKJg8E9ZawnhJlpJ3Uo7mfaK9fwgpOmo+vWqeFPNWiilT5cUogBIMnY8gYSJkkn6UI4j4oW8os24Vk2Ur8x569PSquqn5htHU1Olqbmc+V1L9fgE3v9oy8N4qhD4UlQOU5VRyB0n/ADpXSGr5LhBVA6K5eh6VxHhhIbKkuAha4g/hj8p6GefyptwbiYtOeG7qD8MnfXbpP8VRHNPHSP6k09enn0De2D3nTlpivEaUHw/GR+E5k80HcelF2HUrHk3H4TuKbVg3ExSCvMnQ6BodqD4pwY06rxGyplzfO2csnuNjRF5MiNq2w1xRVlI79o6zV8NhpKVHpnchtFtWA4kAUpvAUxAUUeYVEz9nphanH3FOLTlUuY00kdpjff3p6UBWihVvKWWfVO6lTax5sAL/AGiXgawxdvNrXBcKSJ0BITAg85ER86cEmhmN4A1cphY1GygYUPQ/tQhli+tRCSLlsHZRyuAdAdj71AumLYhnCaj1A2bqDxjsePoY10j8dHMttvXXX5Cip47aRo8080eeZskf9w0qjjWOWb7Cn0rnwdZGh1/Dr10qlUq6lQYMUKtIhmXHfp+vEDN8LpKdRJqhc4C8wvxbYkLG45KHMEc6c8IdS6yhxOgWkKg76j6+tWTZZgTpA3JgAUt5I6Qy6h6bfuD+051xLibd9bC3X5bpH9RsDUSAc7RO6SQDp1Arntvoa6lfYXaWq1rQPFfWonOdkzyT09dzXOMTbh9cbE5vfX9ZoVRr+knM1vDKlx+W18+309oSw94oUlY3SZH8V07h7iBD7YB3jnv7da5hYjSrBccZV4jZ0PxJ5H+DQkcrNLW6Iahbj8wnVI8NUkAp60XZuEKGkUhYLxml1EKOo3B3Hr/NFfGB1aPyp1NQJy1XTMps4tFziz7R3EuLaZASgSkn8U7aHlQxy6+5NtltHiPOjMVKBProOcxRTEMEZW94riPMTJ3AJ6kbTU+NNlTSfCUELTtI0II1E8uVBLFiSTNenVojbTVbKef0698xaRjb6XUrcGZcZtRqkT8MbwR7U33Vo3eIztQi4SAoozCTGomPoqk3DrF/7wlxwiEmd5nSIre0sH271LoUMqVTmB3T0I9DFSjdDxC12pltyGzKMe/t8R4wjjJKW0i6ORWfw8xGhP8Au/KRseXvTGqxbKs+VObrAn3rj/G9q648VpIUhWsAiQY1EU0cM8TqbtW0OmVpEfKTlBPYQPlTCVRw0ytXQSwqUevIjFxbjJtrdSwJ5acp0n3j3rmvDWLILjpUNDBJOpJIgzR3G+Lg4ko0M6RvSiU9AEDt/ahVao3XEvQ9NA0yLEzL+3ty4crenYmKyqbmKNpMTWUC7npCbmgNd9JkpH+dK2fvyoBIGVP+b9TVMMmthb07tWJX1DXJtfvYX/WHsIfIcSYkGJ05j/D7UfuMbXcL8FtXhpiXF8gBvEagcopJt7lbc5TvvRnAGFOJCB/zXQhR7AAn/O1BYEQgpIG82x32yewAyR7np2h3DMG+8EptwUtfCp0/E51AJ2HbuKaU21tahts5QVaCRuZjU7DXmetHrMN2zQQnIkQRMGYjsKCcQYMzdJSVOpBTzzxI6EGpwMAi8yHFTUOGrI+zNgB/nk35PWR4hhSDyigWKWoWMu5Tp37UwuPtNIA8VBjScwMjl9IpfF0hTjhCgQQDp23oNW0N4LT1On1QbYwQ4ODb2+8o2HETrBhRJA/FqSKdsJ4vKwFJIJj4p29Y/ek++sJ1FBwwtpWZBKT9D8qBkcG06+voFqepBPorDb/xGA4oQrb1jnVtNwEjTnQKxtnP9PtwfiKElcf7gCf1q+60fDAB2rTDkWv2nJsoufmXnLoATNLuJ8SZFbxVe/unEpIykx02pebtlrXJ1J/yBQquoPCyyURyYzM8Ug8xVn/iZPUe9DUYJk0VE7x/NTIwVKuQrwqVes8VSQYjxSkiND8ppOxpfjpKQgwfkJ5GBzp6HDyO1SDB0D8IoTio/JhUZE4EWeBcXKWww58TYhP/AE/2p1t3j8idu1LOKcPn42oS4nbv2/vUmCcSpdPhrGR0aFJ5nmRV0Yrgw9WkKwNWn9R29/iLPHVoLe4UZIQsZk9p+If51pBTdeIsq5cvQaCupfa7aJctWyCCpGunTmPauSW+hFLvTVXYianhxLKCemIxWgomlMiKE2TmlFWeVCm+DBt7hxScyJB7Vta8RutHUe38UYKJrVrhlTx5JG8np2HOo2knEBqjQCb65AHeTWfGiFjKqCehEH61K7fsq5Een9q9teGLcJBCfEPNajppvCRRFyw8i8oCiYAGUADlGlF8hz1nFV/FdKr2oqSO/EXnrlA2X7iqT11/uj3oRjeHuMOZUulQ36QeaSOooW444fxGqCm3ebaUd6B1yDDzl0OaiagdvWwPMfc0BUhXNSveo/AogpDqZ40GhV3HUD4BNDrm+cc3MDoK1DdZlogCrxJFDvIgyKypslZVt0J5Y7SAIrdLNX2LGrrdlVS8IlC/MDfda6V9kmDJIW46ElCFZoPWImlEWVHLC0uWWFLRIQTBSJCiOsdKoah5tcSatJEU3YLfF/mHePMfW5cI+7HKhsEGAN+frpQDEcQkxp+s1QXigjnPWhz9zzJgUAu9T8wl1prSAtwB/DLq8HzjO25A/LGg+fqaiw5hXiEKM5UnbqRH71BhmK7p1ymrlmqErWec+woz4X3nMUtZqH1jU0e6QlhlxmQJ3/wVLc2IIoPgD5Ig7z+tMwQeYI9RFVIvO0pvgR7TxGEtthMxkTp2yiNfpRexxRt1IGyv8965Bf4gtkApkp5pP7VLYcWIXELyK6Hr6fxRPxDryLic5qPDSpxOsXtugDzrSB21NBX+ILW3kp8y+Xr2FJV3jhI1Vp1mlrEuIkjQHMe1DOpZj/TWDTRWHrM6FhfG8ukuJCgT84+dONli1u4PKvKehr54s8ecSuSPL0G4pzwnGUOAQqe2x/tXhWq0vzZEtU0itkYnYAgHZST86jUwe3uK5+i7UBoVis/1pY/Er61f8YvVYr+EboY8mzPv3oFj+AIP9WQFo1EGCr/b86X3MdV1V71A7iiiJP60NtWhHEImnqobq1viVHbdeVZcIlZJyDZIikBunPFcaQ2gzueQ3mlLD2StQAGpO1URrgsZr6GmV9MK4dRtgUx4DwCjws7itYmKFYilLSiBGhoT1CgBIwZr0qiOSqnIl7D7ARmc5iUpiZ7kftRI+cIWSpOUbbSO4odguJoXqSSsdTpHYVPc3cmtGiV2bh1nzPxnU6ipqGWvi3A6AfzrLDqx003odid85lBZA0Vr/wBO1Vr8lxBbzhJOm9A8NwpxC3AXjkT8RnSN6MJilr4m+JWy3UypEKBOukHtPel11jtTMHV3S5EpQj4E9T+Y1XvrDKJcAGsSNz1NL1KZJ3LOp8H8cXSp5OoB29D29otqYrU29HVYak/CogcswioThquUEdRQDuHM62j4hotR+SoP58wN4FbptavqtSNwRXiW69uMcFNTkSp93FeVe8Osr1zJ8sTdlkVdZYnQCT0FEsGwlbjzqQvIluE/CDKumtGLSLd5KXEpKVaZ09fTlTIpEi8xqvidNCUTLDpxeUsKwELMKzJncHQkdOw5yKtY/gwCYaKkQBMExt+X96MYktJAUmRGsjpEGqb2OILKlnTKPNzP/ij+WoFjOc1Gq1NdlqoxHSw4B7fX3nMsYwdxCtTqRMgyNe/Wg/3Qz5iTTriV2h5OZO3tS1cEAx7UuTt4l6Vb8U3kt6XHT/a3t7H7Ty1t5ISmiGKPhLeUc/KP3qthTuUKzaab1Hm8d5CRsVBI+ZAmgEFn9hNbTaJNO5K9c/HtOufZdwO2hhNw8nM4vVIOyRy0608YlhLbyClSRFb4Xb+GyhI/CkD6VPmrVpoAtplVa7vU33+Pacp4o4ZW1IIlPI/zXPL3C9a+lLi0S4IUJBrnXFXABTK2RI5p5/KlK1Bl9STodF4nTrDyq/PfpORrtV7ZlR6mvEWoFML9gUkggg9DUtjw0++YabUrvsPc0qHY4AmsaFJPWSB8xe8KtQyQZSSD2rqmC/Y6pUKuHMo/Kn/9GnnCeBrS3+BpJP5jqfc0ylBzziZWo8S0yYX1fH+ZxnCP9SWBlYWsdfh+qt69xTGLi2ID7S0E7TBB+Yrv0JTsAKVuLmWXEEOoSr1FTU0lMLeZS68s/wCXH3nF18aKOyD9Kov8SvL2AT9TUt9hwS4oDYHT0qv93pQLS7TfXSMRe8qkKWZWSaPcLuJQ+Crahgaqa3Qcwjeoq+tSsbpUhTnUL/iYBEINJeJYhMmat8V4X92ZaUCc60ypHTSkW4xBR5GhDT1KjXeZ3/ldJRBCNnr3hywxfI7vvpTg1cJ0JWBPKa5hbtEmTvTVYW6TlzZio6aVo00Ci04HxXUjU1zVhrwLdSzCipUzpPz16VULiX3PCaGVpJ8+vxEcvStsTUEwyymFKHmI3A9au4ZhYaR+tEMygvtLjTgQDlAGkCKhcEjkalU2AOtVnl9NqqTPMT1le6aSuM3LYVXeYkgAkJHIaVb0Bk1E4vptUStpTu1r8xMZRECtG7TxACgRPI/tVlxU16W9BrtrS9YhRedJ/p6pqG1Plo522JI5EHPWykmFCDWUTdvUmM2pjespTzh0E+jKrW9Vry9gmJqK7gkTC8ygPpHtRa7xRt1rOpME6AdI5+tc+wbGkocckmD+tXHMaEnz6dK2BUxPm+rAFZgO8MLxwtEgqkbiTy50DexwFxY/AeneqF674p8oJFSWeEgarNKPVt1mgn9egU22Y29XQ26/M8bKl+VAhNW04chI11PM1YTlRtoKD4jjGY5W/elbtUOIxo/D1ondy3eU8TdBOROwOvrRbgW0z3zCT+afYTQNLfM08fZZhDir1LmQ5Eg+YjST+tNqOFE16g8ukzHtO5J+Go5qVwgCqTjtaYxOVMseLWFc1S8Wq9ziSUCSam8iW3cFYcMqbST3Aq+wwhAhKQKBYLxCh8kJO1HUrqAByJJqMRYmSFVaKXWKVUK11MiRvuwK53xVi2ZeUHamviHEw22a5deXUqJPOkNZUsu0RrTpc3g6+YlZNVvu1GzlWiYgj61W8Gs0DE7rS1RUpi3TEG/dKfeBeFktp+9PgafAD/8Ab+KD8PYR4z6Un4ZlXoKfuIL5ttAR0EACmtPTudxmN47r/wAPS8tOTz8RH4kZcurgrOjQEClu7wAToKdFPFY10qFNoJnemiLnE+ZtdmuIsWfDmUZiPSraEpQ2XFEynRIHM0ZuX0HyFUT03oditukvNNJMJAzHvRAABieteTYHZ5UlxwStevoOQq46Rzq0loAb1WuG9O1Qwl2FhYSNx0RVTPUro2rRShQzmBNzIFJ1qFaYqV1yoHHdIqJBsJ5MkVvdvgIPtUI5E1Xxd3IBJ0OtJ6nNhOy/0oo3VHPYQc/dQd6yl68vCpZNZRF0+JsVfEE3mzyRq1VV63sxz1rKyvOxiI01PdutmE2YA0qC4xdKNIk15WUKmgY5jigTW1s7i7MIGnqB7yab8E+yFxcFxwJHROp969rK0aNJSIvqtS9E7UxHrCPsxtGIJTnV1VrTIwyhsQhIA7V7WU0FC8THeq9Q3c3kb71A8YxbwklUSBWVlQ3EGYCb43Qoc/Y0scT8VlzyJJ1rKyld5bBgr3m/DPEPgROtdHw7ixtYG+vY1lZRWchgIsrkVNsYPFzCagd2rKyjx4Tm/GuInNlpKfekxWVlYtc3qG81aAsgllNxAAFWkqFZWUJOJ0nh+KcbOCGQFKV8q94nc1zc+VZWVoUR6Zx/+omJqteD0nQE16BI3gVlZRAMzlhBLb7SHtEkqB3OtQN33iXRPICKysrxMCHNyIZVdRWpuJ32rKyouYTeZUeuJ0AqAuVlZVLym4ystc1GpdZWVUwYyZJ4IjMowBSzxHczEE1lZSdJi9S5n06hpaek0B8oci5MHtWwImvKysrRnCvUbc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hMSERUUExQVFRUWFx0XGRcYGBgXGBwXGhcXFxUXGBYXHCYeGBwkHBQUHy8gJCcpLCwsFR4xNTAqNSYrLCkBCQoKDgwOGg8PGikkHyQtLCwsLC40LDQsLCwsLCwsLSksLCwsLCwsLSwsLCwpLCwsLCwsLCwsLCwsLCwsLCwsLP/AABEIALcBFAMBIgACEQEDEQH/xAAcAAACAgMBAQAAAAAAAAAAAAAFBgMEAAIHAQj/xAA/EAABAwIEBAQDBwMCBQUBAAABAgMRAAQFEiExBkFRYRMicZEygaEHFEJSscHRI+HwFWIWQ3KS8TNjgrLSJP/EABsBAAIDAQEBAAAAAAAAAAAAAAMEAQIFBgAH/8QANBEAAgEDAwIFAgUDBAMAAAAAAQIAAxEhBBIxQVEFEyJhcYGhFDKRsfAjwdEGQuHxFVJy/9oADAMBAAIRAxEAPwDEPiNaz7xG1Vk1IBpJ2FIms1rTrW0mnp3qPxz7Rd4yt3DlVmMHlUnDXDbrqfiUPnoKYbXBvEPjPnK2PhTzNHbKxU4jyAto5ciRRKdMnLTjdXqW1DELhOg6wa23bWYiPFd9/wDxULt7cvjQeEg8hvRhGFsMSXFJH61CriNkaNNlw9Y0opFsRS7LwdsA2HBjgdzpKjPM0322Cuj8cVWtl3b+wDSfrW+Vu3OZ15S1flB/aoCgSxJqNvYknvxJb9VwwJkEVXt+LVc0g0ucTcdurcSgIKW/qRRSwZQ4kGNTQTUbdZCZvpX02nRU1ABJzcf3k2JYwp49B0qkBRBeCKiQD7VSdtyneguSTdp0Gk1OmdQtEj4mAUe4abGs0ABo3w48AojrUIfVDawE0GtLy7tHiFLbYKuZio+IscLDOVIlxWgAE1WxtSmFl1AkEa0NwTihBWtTqdRsTTQqDjgzCGmZ1FUDco5737S9gFotpsvXKiVHYE7do60I4kt3nVha0gI5AVBi3EJuHQlJ8iTMDaaZmrMKbSt5eg5V7DDaIf1UWGocAX6dviaYEgt25J8qQNP5qDCsaSoLzmYJj0qpjmOLcIabQoNzqYOvYUQcsC+lIQ3kAGpOlWB6DpBVKQf+pUFg32gviUlptLyfhJE+hoHjmMApSpvfpTxjeCFyzDUiRH0pAucKLZyqGtDqgiE0NCjV5OQT9RGDg6+S+sJU0AqJmmS9tkZ4GUqHI0D4EaSl1SiYhNC+OHj95StCiO4NWDbUuZWppt2r8qmbYjI4/dIBysJ7GaWG8JuLi4HjpyonXWm/BrxxVklxzkPcDnVS44ht3G/6ahPPqDUsAQCTApWqUHYKouMXF8RR4uwdlpafC06ihXCtn418lJEpGp/b61HiDxClrUokA6TTP9k7CQHX1CSTA9BSiAPVv0j1as9OjlrkDn5nRBaAAE6JFCr/AIgQmQNTUOJYip6UpOUDehzQa1WY8m4ptmP+2YCr1aYyt11eYglNELO2SDmUAkA86AXvFhiGxlHWqh4t8mVZkzvQFqIDYm8MaTkYEL4gjxbkkg5QN6ltXwFGOWnyodZcVSCkJBEaGjFqlCwCCJImKsLMbqZRlKizCVrjC1hXkEpOo+dZRFq7KRANZU7U63lbtE1Iq/btIhKnDCAZJ5aVTSmjDVgXWC2UzO1CXnE6DxfZ+Gs5xcfX2ml5xpZZ/L5ykaCNKqrxa8ujDSfDQecaxXmD8EW9mS7cLBPJPQVfe4qUoZbRrTbORApzJHqnHahlLej0r95lvwglPnuHJ/6j+1brxu0Y8rKPEV2GnvVJvA3nlAvLUsn8I2FGLXh5toSspQO8V4ewigz+RfqYKuMUu3v/AGkdBvVjDcAJ1ykk81f3qy9xDbtkhpJdV2Eiq5vr65+BPhJ+tVIzk3kEXPra/sJdusEtk+a4UmRyr21x1snJaslXeNPmaFqwJls5rl0rV+WZPtVlOKLIyWyA0n8xGvyFTx7fvLhgp4t9zDd5xO3aIm5UkKOyRqaUBjH3lRU2PKTVLHeEFOjMpxSl9TU/DeElhMHWhPufB4jp1lKkKb0r7wbm/EslsjcVPZ3GRQNEm7dSjAE1VvbQJMKBSaAUZczotP47RrDbWBW/XpGDxEvIg8xSPjeFKt1ExKD9KvsYqWVQdutGk3jbqIVBBqNwb5hlL6J7jKH7xGtCkeYAUScxlZSByBE+lbYtwodVMKjtypcceeZMOIPrVfMK4M2UbT6oci/Yx9xHjZlCEZUBRA2Ak0FPGF3cqyMoyz71nBONW6FLLmXMRpm6VbuuMWGFHwUJLijuIj50x5m4XLWmWdMlGqaS0ix6E8Q81ZPIsfOZdGvznSqdlj7Tn9O6bCT1O3vRy4A+7arlREz33oFhWK2byczwT4iJBBjXvRybWF5m0iG3synnleR/xIuI762ZQPBgK6g0g3V6tbgKjoK24scaL5LWiegOgoSha1aJBNI1atzOk0dBKdMOxuTm55h664rdQ14YPloHaNLUc2oG5q6zhEeZw/KqmJ4sAMiKAXLm0FUqoCRRHPJlTGbyfINhTVwLjvhMFHMEmkYInU1YtlrSfJJ7D+1FF1Fl5gH025LGP93jJKlKBielCXsQMETQM/eYJUCgRPmBE+k14uxeyZ3AUhQlPf0oRRzyYFNLxYSy/iAHOhr2KitBhDh1UCB1Ogqsq21ga1daajmF/DtaHcFxoA6GKdsPxFJIJMHrXKvAI7UUw/GlIgL1HWrW2/li1bSkidbYxBQGyTrvWUn2+LykQvSvKL55madNGTAsHLyp/Cneil/fOI/p2zSlKOhURAHzNArjG3bS2LrQB5EdO9LmF8bXty6UZ8oOsgRFGpFQPeV8ULuzO7ABTYDr82jUOF1FWe7eSeeWdParv+q2jXlRLiuiRpQa24TceMrW4sdzCZphbFrZpGZSAeiYJo6znl9WQPqZCcQu3RDaEtA9dVV4eE8wzPuknmVGB8hWzvFbrhi2ZgH8atBUKMDde8z7ilf7Romptf3njY8m/wC02VjFpb+VpPirGmg0qs5fXT+k+Ejonf3ozYcPISAEp9hVl1lpmS64lI6SJrxBkes/lwIHsMFSkzuo8zqaMMWMgQnahL3GDCTDDanVdeXvXqHL+46Mo9tPU1AI6Sqqt7c/EM3jTKBLq0pHrrQZXE9uk5bdpTy+UCfrVG8s7Jg5rl4uq/LM60NXxco+W1aSyj86h5vlVWe0szCnkgD7mWA3ds3IuH3UtpmfDCtMvQiqnEnHSX3hl1Skb0AxS5SokuOKdX3M/SqtvYFXmUMqRypR6oUWEaevV8QIRV9rxktHw83rVI3jludNU15hV6nMUjlRJ5sKGtLAXF59B0lNRp1pPkAWm9hxck84PQ0SOJtODzAGk2/wbWRVewwm7WqGUrX6DT5naq3bgQFbw5FG9TYRnvcCtl6jyntQtzhFO6XKsrwa8YTnuAlKfUEzy0q5cvNN2wcQsuLI1EaA9IqRTfgiK+ZWprupsW+Mygtq6CMnjSnb5UL/AOHzuXKtXy3hbJuEAqQdFf7T/FLzmNuq7VBWp1hqD1GBKYvzjr7w0jCmkaqM+teP4w00ISBPaltx5at1GrFpZGC5PwnTua95fcxgad3PrMlxC+eX+FSQexq+jhPVkFRl0iTG09qJoeCi24p5BKYPhhJJnpRvDbxS7nxnU5EhJyhQiP8AdTKIOJLr5SnaOh/ggh/hJKblphEORBV3HOa6ebK3tGC4lhIyiYAE0t8GttuXDzucLVMT0HICmaxx1i6LraDJQcqgf81H8U3SUAX78TC11Z3qAG5VbXgfFMIZxRhCwSgjaI06g0HuLI2rYbuUh1lOiVAapqwbh22W+wzqoypufrRjCnHHbYC7SM0Qvoe9esG+ftPM7UME3S+B1sc3E59xA1kTmaUHWXBCUjcGh1iw8GykWqDI+I7+tSYsEqUrIrwmErhMDc8yKMq4NIbzuXC8oE78omlgCxJE1alUU1VWOfjN/p1iw1w+oEl4hAjQSCZoaWQVKCZIHOnrBeCLe6bDiXFqSZGpMyDBqhxTwmLcIbbUR4iv/NeNI2vIpa1C5p3znp2iibdQ2JFeU1XrBQqF5SYGsR2171lDKkRxRTcBrcx5bwbM14YAM/ETt39qHqTZ2RhKfGeOyQKL40l1flS60y31mVfIDn60CRdYdaGVOlxfM/iP70/YLPnlYM7mo2Sep4kjtxe3KZKgyg7IT8Xz5CtkYG2wguujbda9T9apOfaQNRa2/wD8lf3oFjWL3d2kpeWEoMeUabGql16cwCtTDDzWuOto34LxnaLC5JTkjluO1WFfaA38LDK1nuIHua5fhSGbdzOtebsKbuG+JGHHMkZNdCREjnrXlqk4JlqtamXJoD0+8ZG3r+52IaT0Rv77CoLnALVnzXT+Y7wTJpixG5YyBKbjw0RumJ9ZNAbzglgpDwdUuRIK9ZHUGiEdszz0mAuRu/aUFcasMjLaW5UdsxH7mlbF+Nrx5RRJT/tTy+dNV1hiGkFQ0ETSYyqMy+alH2pSs7Lie0qvXqeXwLdJXZt3lH4dTzOpq2nCHFfGuOwqX/VYGpFUrjiMDnSO9m4m2nhdEZIv8wk1h7TWu5oNjWOhPlRvQq8x5bmiatcP8JvXWdYByNiVrOw7Dqe1FSiTl/0mpRoqosuB36Spht0pKs0+tPmGPKcAgEnsCf0qxgttZWwBDH3hfxAmVQBvIiE107Ab1h5pK2gEjmnQFJ5gimEpBzzDPr/IU7UJANr+4nMsVYdZCQUEZiCQdCUjcdpp2tMRJaAYaIAGiUjn3VsKZHMPaWZUgKj8wn9asJSAIAAHQCP0phNPtJzMmtrEqncVNzzk2x7RDbu8zwYu2wlSxKJMyfy1o/8AZ7bkkpBTz0JifSiXH2FhxjPBCkEEKG470JwviJ1tAFzBABIdHMAT5hyP60FlVW2kQ3nMyeZSO3uL4x1EG4jh10hpdsy0FJUJUrlA3Mda58uygkRtXasM4otnA6EuJKwicuxg9J3rkzr4W4qPzH9aDXGAQZseE6nzdwIHQ3HX3g9NiTyojiGCu260NraKjGbLBgztqKZeCMIS8+FOQG2/MSdBPIa10nH0OLam3Dal8io6R2Ima9Rob1LGG1viIoVRSUfJ4t2zOc4Rw7eLAU221bjuJVW+JcMhLzSLq5UVOGAIgfTYcqYrG+xJGi2mVjqCQf4qtir1w4UrdsUrUg+UhUke9MbFC9fv/aZf4iq1TLLb2Iv7ZOZN/pC7NQcQAtGytIMdTG8daLYSbdYLjISCfiiAZ70Ft+Pv6zbLtutGfQ84PfTUUG+0W1W2ElglCXDCo01JHMbA0XeFG5cxfyHqsKdXDEcjggd7Q3jHDBXdoukuxl3Ty6Gq3GHFDTTKm0uJ8VQjQzAPMxSnhmCtpQC+t0JJj4jormCAdtdDzoZiFrbeLE5GhPm3JPXrQWqEA2Frx2npLsGcltoxjHx7xy/0ZpNiCpvxcgzAJEkk89N6WbvDLx9orWFZAPK3tHSZq1a8WOMpaTa/1M2YEKEI0gJIHI9eVE0cP3N0Qq6eMH/lpOVPpA3rxAbC/wA+sjc2mYl2HN7m9/oOn6zThjiZi2YhwFKk7oR5teR02mhXEvEIuFJdyONhv4cw0J7jlTFiPCv3dhRtm0qcERP1Ou9EcGtPGt0h9pKVkeZMaT6Vfa59Bivn0aZ89Vvc2yc/pOaqUt8+IpTUnrof1rKern7O2CqU5kjok6VlU8l+0YHiFG2GI9rTnF66+TC1OEdJ0qBpAGyFH1q9e4uUKIUmdd6gTjiOsTSe9+0zq3g1MmzMf1m6HnTohGWsGFuL1WutxjSPzCoXsZR+aql6h6SlPwnT082v8yyjDWk9zVq0bQpQSQADsedAHMaH4ZNQpxRzMFRpU+W5yY+unS1gI64hhgQJcSVJ5KE/WruI/aCpdqLVtry5AgK2IA2ioMF4rQtoJUM0DY71pcXjQOiUpqxrlMCZI8LIckGwMpu3NzcAJVITt3jlQ3iJ3wmwgb7UQuOJUIGih8qVcQvy+5PIVC7na5j2l0KUT6eT+srNsuL0lR7CTRnD+BLt4BSGHFA7EiB7qim1fCb1pbMFCf6r6czh6DQpbHTQyaZcGbvUtpSUpSAIE5zHtTF7Gx+0dFWkVJp2uDb1dfcRRwr7IrxZ8/hsjqpQJ/7UzXTsC4dbtrdFqg5tSpxURmPP5cqFP8JuukOJuSHSZjKQidhpM6CPYUca4hct0gXjRSRoXWxmQe5jVNGQDrj3iVWrW1AtcYP5R9iL5PxLbfD6QrMhIT10ivb3hplxMapV+ZBKT9N/nVu1xZp0AtuJUD0IP0qxmplaa2xM81KiN1BiBjWD3lsUC2K3gpUqK1nygfh0jQzM9qs4NxabZAavQ4ggnKsgqBBOgzDeKeDVW8tELSQpIUOhE1HlkZUy9PUX3CsNwJv7j4gdfGdgtJBuGiDoQT9IIoDa4zYm48FpWYKSqJEp7jXt1FAcYaZQ6tCWk6HQhI07g9aWsJdVaPh4gqT8Kp1OUn4u3SKTevmxtiNLRpk7aasbg9Rz0xbrGTEcIbtXjCMpKTCpMEHpNINq/wD1FdCo/rXVeN2/vOGl1sypoBQI5o/EPbX5Vx62MUF6e0k9DxNXwxsfGJ1SxwVKsOzqd8IqJO0hSdspSN9pq1wo5dNMf/zrbebSYU2QULHUQdj868xbD2V4fbpcWpBCApJBA0gZs08tRSpgGNLZWpNql1StoJBTodzAHeiqQhEIqtqKTG/U4YY578/WdVZ4nZIHiHwlTBSuAQe/bvVLC7a7RdOqdWlTCzKRMkHlH5RG4pAcxi4euCHyghIKlJIBKRBCkhyNPereBWK7touXD7qGk6BOcpSEDaiituP8H6xSpoFooSSBfBxf428ToV/dW6TK1tpjmVJH6mlfizH7dxmG3ErIUJI1AjWZ23A96uYRwXZqQlxAS4lQkKPmkfOiVxbWjZSyvw0lzRKCB5u1FO9hmwiNJqNKoCoZiPp84zOZ32Kl8HwWwAQEuKmTpuY5Dv0oJdiFolTWQbEkTB5kCumYvwBbJQtSZbABJCVED0Ipc4S4LacT4i0z5iQD0nT6UuaTbrGbC6+iKN1vbiCcMxhs3SSUZGkBUE6zznpy+lM+J8PJvHA41cq0iEgwUkdOdEbBFqt9bAbhTY5gQdYVHof1re/4IZ+NolpfIpJAB6xIiiCmdvQiZ76kCpm6G1uhFoL/AOE7tI8t46I6mR+tQ4eq+XPg3SHAhRSZTrI1IMirq8Yu7Xyvt+K1sVpmdtzP7+9R2WI2Vu2t5pUJUZUifNJmBB+dest8G09esVyA3YgAj69RInX8VB/5Z7iB+1eULf8AtNfUollgZNhMk+9ZVSy/+xhRTrW/JT/SC8TwkrVCUlR6ATQ264QeSJU3lB6wK6KHQ2wop0WpBAX0IEBRjnpPaud2DjyFKzKOUzpJInr2pNsC4M2PMFQ2KwO9hZSYIioxZjpRlx7OoJPNQHuYq1fYMGlBKlpUo7JRKlHppy9alXcjMgrQD7Li8XwxW4Zot9wEwCCYBIGsTyPep28NqC5jK0RAX3U7gkUWwbg25u15PEQgBIUStUEJJ0OXcz0pn4R4eS9dIQolI1VIAOw76VYxXgl9u5c8IrWQrMSTlKhuIjSrqWtuIv0mXq2Rawo8XF93Y3xj/mbYf9kloI8R155XPIAlP1k034LwVa2sqbtQSBOd05yI6ToPkKo2/El8hMfcCe4UP2qQ4ziT4KCwloK0KgZIB3gTvTO8fwTJajVzd1t/9D9hDGFXv3l9WYfCkFPQhRIkTtBERTCLbrApT+4rsw2+2lakJSUuJJKljqY6EidNjOkHRiwzGWn0hTage3Meoo1MDg8xWtTNg6D0/sev+ZeQwgaga9axwA7wRXmaqWJYu2wkqWduQEq9h+tHwBFACxxBuI8F2zsnKWydy2SiTykDQ0qY3wXcsKDls8tSYhScxznUkQoQNOU96fcOxRt9JUg7GCDoQdDBHLQg/OrZTNDNNWyIwa9VSA5J2m9j3EX8G4zachDqvDdGhSvyyeon3pgCgRpqO1Ur/BGXhDjaVeo1+R3FKOM8Opt9WX3mp2AVKfY/zUFmQZzLhaFU4JU/qP8AP2MnxnhVXjqcHmQrXuk857c5qhc8MhxJSElRI2H88qXcdxW+CPDDxcTuVZsi5B236U58FY+HbdBJzKCQh0H4swGsjrzpO1N2l7OqFlJwbf4I/giLb3l0hSmSnw7fzNlJ/EMuXnvrzA60jgaxT/xs0q0fUVKzIUMzZ6p6eoOh+VIFuZM9TNAJNyD0m3oCSoubmwz39z7zs1hhLN/YMpcGYoRopJKSDAB9RoND0pZ4nuxh6k29skpzJBKokrzDYH109am+zjHfDUWVHyq1TPXmKfrxtG6kBcAlMgaKjaeUmmUs64wYmztpa5RxdeQOmes55c2PgWYJ/wDWfhJPOVaH9SKdLLhpDtr4K5CVJAOUwdNta5ynEHrm+RmSryqGZBEBISddOXOnjjZ65DCEW6VkKkKKNCDpEncDepplbE29oTVK5qU6e4A5N+3/AFbE0ucWawtsWzALrpkhEzBO5V09NKo8O4f98fU/cOhb7ZH9MbN9NP3Gk0V4W4XShAUsS4oAqUrUk85NBcQvbSwuF/dUKduFyCkKJSmTJB/WKsQRZm47QaMrh6dG5c8t3737CHuOMXSzbKbn+o4MqR68yeVQpxZiwtWy5OoAASJJ0EmK5/jDN0+6hTysy1qMNjkAJOvzApo4ZdaebFpcIzFsnJnGumpTrzE/MAdK8KhZjb6SamkSnRUHIGWt+49hCHEzRbKLphIPNRAmQRoo8yI0MdulZcpTidtkC1NqBBUneDGxHNJGoNMbVqEpyjbaKQrTFA3ipbQCEkFBAnQgyJHqPrV2G054MXouatMlfzILg+3Y/wBo6YZhxbZS2pRXlTGZWpPrXOvtAw9HjpZZASVeZcbTGmg9frXUwvSuYYjdheIPOHVLaY/U/tU1rWAkeHsxZ39vuYAbxUMgIyhUDfl6CsobjN80p0lMkdtB8qylMzeK0r5AlpfEy1IAUSBzHoapPYpNUHE+YpOx1FRLwsHWdOtQKKczEPilVKpoFLm+LdZM5e6+UwetG8Ns37kwCEAjzK/Er5jU7bUHt7SVmNdv0p+4aslBsp1G+2nI6mfU0ZFHEQ13iDrUKJg8E9ZawnhJlpJ3Uo7mfaK9fwgpOmo+vWqeFPNWiilT5cUogBIMnY8gYSJkkn6UI4j4oW8os24Vk2Ur8x569PSquqn5htHU1Olqbmc+V1L9fgE3v9oy8N4qhD4UlQOU5VRyB0n/ADpXSGr5LhBVA6K5eh6VxHhhIbKkuAha4g/hj8p6GefyptwbiYtOeG7qD8MnfXbpP8VRHNPHSP6k09enn0De2D3nTlpivEaUHw/GR+E5k80HcelF2HUrHk3H4TuKbVg3ExSCvMnQ6BodqD4pwY06rxGyplzfO2csnuNjRF5MiNq2w1xRVlI79o6zV8NhpKVHpnchtFtWA4kAUpvAUxAUUeYVEz9nphanH3FOLTlUuY00kdpjff3p6UBWihVvKWWfVO6lTax5sAL/AGiXgawxdvNrXBcKSJ0BITAg85ER86cEmhmN4A1cphY1GygYUPQ/tQhli+tRCSLlsHZRyuAdAdj71AumLYhnCaj1A2bqDxjsePoY10j8dHMttvXXX5Cip47aRo8080eeZskf9w0qjjWOWb7Cn0rnwdZGh1/Dr10qlUq6lQYMUKtIhmXHfp+vEDN8LpKdRJqhc4C8wvxbYkLG45KHMEc6c8IdS6yhxOgWkKg76j6+tWTZZgTpA3JgAUt5I6Qy6h6bfuD+051xLibd9bC3X5bpH9RsDUSAc7RO6SQDp1Arntvoa6lfYXaWq1rQPFfWonOdkzyT09dzXOMTbh9cbE5vfX9ZoVRr+knM1vDKlx+W18+309oSw94oUlY3SZH8V07h7iBD7YB3jnv7da5hYjSrBccZV4jZ0PxJ5H+DQkcrNLW6Iahbj8wnVI8NUkAp60XZuEKGkUhYLxml1EKOo3B3Hr/NFfGB1aPyp1NQJy1XTMps4tFziz7R3EuLaZASgSkn8U7aHlQxy6+5NtltHiPOjMVKBProOcxRTEMEZW94riPMTJ3AJ6kbTU+NNlTSfCUELTtI0II1E8uVBLFiSTNenVojbTVbKef0698xaRjb6XUrcGZcZtRqkT8MbwR7U33Vo3eIztQi4SAoozCTGomPoqk3DrF/7wlxwiEmd5nSIre0sH271LoUMqVTmB3T0I9DFSjdDxC12pltyGzKMe/t8R4wjjJKW0i6ORWfw8xGhP8Au/KRseXvTGqxbKs+VObrAn3rj/G9q648VpIUhWsAiQY1EU0cM8TqbtW0OmVpEfKTlBPYQPlTCVRw0ytXQSwqUevIjFxbjJtrdSwJ5acp0n3j3rmvDWLILjpUNDBJOpJIgzR3G+Lg4ko0M6RvSiU9AEDt/ahVao3XEvQ9NA0yLEzL+3ty4crenYmKyqbmKNpMTWUC7npCbmgNd9JkpH+dK2fvyoBIGVP+b9TVMMmthb07tWJX1DXJtfvYX/WHsIfIcSYkGJ05j/D7UfuMbXcL8FtXhpiXF8gBvEagcopJt7lbc5TvvRnAGFOJCB/zXQhR7AAn/O1BYEQgpIG82x32yewAyR7np2h3DMG+8EptwUtfCp0/E51AJ2HbuKaU21tahts5QVaCRuZjU7DXmetHrMN2zQQnIkQRMGYjsKCcQYMzdJSVOpBTzzxI6EGpwMAi8yHFTUOGrI+zNgB/nk35PWR4hhSDyigWKWoWMu5Tp37UwuPtNIA8VBjScwMjl9IpfF0hTjhCgQQDp23oNW0N4LT1On1QbYwQ4ODb2+8o2HETrBhRJA/FqSKdsJ4vKwFJIJj4p29Y/ek++sJ1FBwwtpWZBKT9D8qBkcG06+voFqepBPorDb/xGA4oQrb1jnVtNwEjTnQKxtnP9PtwfiKElcf7gCf1q+60fDAB2rTDkWv2nJsoufmXnLoATNLuJ8SZFbxVe/unEpIykx02pebtlrXJ1J/yBQquoPCyyURyYzM8Ug8xVn/iZPUe9DUYJk0VE7x/NTIwVKuQrwqVes8VSQYjxSkiND8ppOxpfjpKQgwfkJ5GBzp6HDyO1SDB0D8IoTio/JhUZE4EWeBcXKWww58TYhP/AE/2p1t3j8idu1LOKcPn42oS4nbv2/vUmCcSpdPhrGR0aFJ5nmRV0Yrgw9WkKwNWn9R29/iLPHVoLe4UZIQsZk9p+If51pBTdeIsq5cvQaCupfa7aJctWyCCpGunTmPauSW+hFLvTVXYianhxLKCemIxWgomlMiKE2TmlFWeVCm+DBt7hxScyJB7Vta8RutHUe38UYKJrVrhlTx5JG8np2HOo2knEBqjQCb65AHeTWfGiFjKqCehEH61K7fsq5Een9q9teGLcJBCfEPNajppvCRRFyw8i8oCiYAGUADlGlF8hz1nFV/FdKr2oqSO/EXnrlA2X7iqT11/uj3oRjeHuMOZUulQ36QeaSOooW444fxGqCm3ebaUd6B1yDDzl0OaiagdvWwPMfc0BUhXNSveo/AogpDqZ40GhV3HUD4BNDrm+cc3MDoK1DdZlogCrxJFDvIgyKypslZVt0J5Y7SAIrdLNX2LGrrdlVS8IlC/MDfda6V9kmDJIW46ElCFZoPWImlEWVHLC0uWWFLRIQTBSJCiOsdKoah5tcSatJEU3YLfF/mHePMfW5cI+7HKhsEGAN+frpQDEcQkxp+s1QXigjnPWhz9zzJgUAu9T8wl1prSAtwB/DLq8HzjO25A/LGg+fqaiw5hXiEKM5UnbqRH71BhmK7p1ymrlmqErWec+woz4X3nMUtZqH1jU0e6QlhlxmQJ3/wVLc2IIoPgD5Ig7z+tMwQeYI9RFVIvO0pvgR7TxGEtthMxkTp2yiNfpRexxRt1IGyv8965Bf4gtkApkp5pP7VLYcWIXELyK6Hr6fxRPxDryLic5qPDSpxOsXtugDzrSB21NBX+ILW3kp8y+Xr2FJV3jhI1Vp1mlrEuIkjQHMe1DOpZj/TWDTRWHrM6FhfG8ukuJCgT84+dONli1u4PKvKehr54s8ecSuSPL0G4pzwnGUOAQqe2x/tXhWq0vzZEtU0itkYnYAgHZST86jUwe3uK5+i7UBoVis/1pY/Er61f8YvVYr+EboY8mzPv3oFj+AIP9WQFo1EGCr/b86X3MdV1V71A7iiiJP60NtWhHEImnqobq1viVHbdeVZcIlZJyDZIikBunPFcaQ2gzueQ3mlLD2StQAGpO1URrgsZr6GmV9MK4dRtgUx4DwCjws7itYmKFYilLSiBGhoT1CgBIwZr0qiOSqnIl7D7ARmc5iUpiZ7kftRI+cIWSpOUbbSO4odguJoXqSSsdTpHYVPc3cmtGiV2bh1nzPxnU6ipqGWvi3A6AfzrLDqx003odid85lBZA0Vr/wBO1Vr8lxBbzhJOm9A8NwpxC3AXjkT8RnSN6MJilr4m+JWy3UypEKBOukHtPel11jtTMHV3S5EpQj4E9T+Y1XvrDKJcAGsSNz1NL1KZJ3LOp8H8cXSp5OoB29D29otqYrU29HVYak/CogcswioThquUEdRQDuHM62j4hotR+SoP58wN4FbptavqtSNwRXiW69uMcFNTkSp93FeVe8Osr1zJ8sTdlkVdZYnQCT0FEsGwlbjzqQvIluE/CDKumtGLSLd5KXEpKVaZ09fTlTIpEi8xqvidNCUTLDpxeUsKwELMKzJncHQkdOw5yKtY/gwCYaKkQBMExt+X96MYktJAUmRGsjpEGqb2OILKlnTKPNzP/ij+WoFjOc1Gq1NdlqoxHSw4B7fX3nMsYwdxCtTqRMgyNe/Wg/3Qz5iTTriV2h5OZO3tS1cEAx7UuTt4l6Vb8U3kt6XHT/a3t7H7Ty1t5ISmiGKPhLeUc/KP3qthTuUKzaab1Hm8d5CRsVBI+ZAmgEFn9hNbTaJNO5K9c/HtOufZdwO2hhNw8nM4vVIOyRy0608YlhLbyClSRFb4Xb+GyhI/CkD6VPmrVpoAtplVa7vU33+Pacp4o4ZW1IIlPI/zXPL3C9a+lLi0S4IUJBrnXFXABTK2RI5p5/KlK1Bl9STodF4nTrDyq/PfpORrtV7ZlR6mvEWoFML9gUkggg9DUtjw0++YabUrvsPc0qHY4AmsaFJPWSB8xe8KtQyQZSSD2rqmC/Y6pUKuHMo/Kn/9GnnCeBrS3+BpJP5jqfc0ylBzziZWo8S0yYX1fH+ZxnCP9SWBlYWsdfh+qt69xTGLi2ID7S0E7TBB+Yrv0JTsAKVuLmWXEEOoSr1FTU0lMLeZS68s/wCXH3nF18aKOyD9Kov8SvL2AT9TUt9hwS4oDYHT0qv93pQLS7TfXSMRe8qkKWZWSaPcLuJQ+Crahgaqa3Qcwjeoq+tSsbpUhTnUL/iYBEINJeJYhMmat8V4X92ZaUCc60ypHTSkW4xBR5GhDT1KjXeZ3/ldJRBCNnr3hywxfI7vvpTg1cJ0JWBPKa5hbtEmTvTVYW6TlzZio6aVo00Ci04HxXUjU1zVhrwLdSzCipUzpPz16VULiX3PCaGVpJ8+vxEcvStsTUEwyymFKHmI3A9au4ZhYaR+tEMygvtLjTgQDlAGkCKhcEjkalU2AOtVnl9NqqTPMT1le6aSuM3LYVXeYkgAkJHIaVb0Bk1E4vptUStpTu1r8xMZRECtG7TxACgRPI/tVlxU16W9BrtrS9YhRedJ/p6pqG1Plo522JI5EHPWykmFCDWUTdvUmM2pjespTzh0E+jKrW9Vry9gmJqK7gkTC8ygPpHtRa7xRt1rOpME6AdI5+tc+wbGkocckmD+tXHMaEnz6dK2BUxPm+rAFZgO8MLxwtEgqkbiTy50DexwFxY/AeneqF674p8oJFSWeEgarNKPVt1mgn9egU22Y29XQ26/M8bKl+VAhNW04chI11PM1YTlRtoKD4jjGY5W/elbtUOIxo/D1ondy3eU8TdBOROwOvrRbgW0z3zCT+afYTQNLfM08fZZhDir1LmQ5Eg+YjST+tNqOFE16g8ukzHtO5J+Go5qVwgCqTjtaYxOVMseLWFc1S8Wq9ziSUCSam8iW3cFYcMqbST3Aq+wwhAhKQKBYLxCh8kJO1HUrqAByJJqMRYmSFVaKXWKVUK11MiRvuwK53xVi2ZeUHamviHEw22a5deXUqJPOkNZUsu0RrTpc3g6+YlZNVvu1GzlWiYgj61W8Gs0DE7rS1RUpi3TEG/dKfeBeFktp+9PgafAD/8Ab+KD8PYR4z6Un4ZlXoKfuIL5ttAR0EACmtPTudxmN47r/wAPS8tOTz8RH4kZcurgrOjQEClu7wAToKdFPFY10qFNoJnemiLnE+ZtdmuIsWfDmUZiPSraEpQ2XFEynRIHM0ZuX0HyFUT03oditukvNNJMJAzHvRAABieteTYHZ5UlxwStevoOQq46Rzq0loAb1WuG9O1Qwl2FhYSNx0RVTPUro2rRShQzmBNzIFJ1qFaYqV1yoHHdIqJBsJ5MkVvdvgIPtUI5E1Xxd3IBJ0OtJ6nNhOy/0oo3VHPYQc/dQd6yl68vCpZNZRF0+JsVfEE3mzyRq1VV63sxz1rKyvOxiI01PdutmE2YA0qC4xdKNIk15WUKmgY5jigTW1s7i7MIGnqB7yab8E+yFxcFxwJHROp969rK0aNJSIvqtS9E7UxHrCPsxtGIJTnV1VrTIwyhsQhIA7V7WU0FC8THeq9Q3c3kb71A8YxbwklUSBWVlQ3EGYCb43Qoc/Y0scT8VlzyJJ1rKyld5bBgr3m/DPEPgROtdHw7ixtYG+vY1lZRWchgIsrkVNsYPFzCagd2rKyjx4Tm/GuInNlpKfekxWVlYtc3qG81aAsgllNxAAFWkqFZWUJOJ0nh+KcbOCGQFKV8q94nc1zc+VZWVoUR6Zx/+omJqteD0nQE16BI3gVlZRAMzlhBLb7SHtEkqB3OtQN33iXRPICKysrxMCHNyIZVdRWpuJ32rKyouYTeZUeuJ0AqAuVlZVLym4ystc1GpdZWVUwYyZJ4IjMowBSzxHczEE1lZSdJi9S5n06hpaek0B8oci5MHtWwImvKysrRnCvUbc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thehungrygoddess.com/wp-content/uploads/2012/11/christmas-cookies-istock_000004698457xsmal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352800"/>
            <a:ext cx="4876800" cy="3235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114800"/>
          </a:xfrm>
        </p:spPr>
        <p:txBody>
          <a:bodyPr/>
          <a:lstStyle/>
          <a:p>
            <a:pPr marL="236538" indent="-236538" eaLnBrk="1" hangingPunct="1"/>
            <a:r>
              <a:rPr lang="en-US" sz="2600" dirty="0" err="1" smtClean="0"/>
              <a:t>USDA:</a:t>
            </a:r>
            <a:r>
              <a:rPr lang="en-US" sz="2400" dirty="0" err="1" smtClean="0">
                <a:hlinkClick r:id="rId2"/>
              </a:rPr>
              <a:t>www.usda.gov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err="1" smtClean="0">
                <a:hlinkClick r:id="rId2"/>
              </a:rPr>
              <a:t>wps</a:t>
            </a:r>
            <a:r>
              <a:rPr lang="en-US" sz="2400" dirty="0" smtClean="0">
                <a:hlinkClick r:id="rId2"/>
              </a:rPr>
              <a:t>/portal/</a:t>
            </a:r>
            <a:r>
              <a:rPr lang="en-US" sz="2400" dirty="0" err="1" smtClean="0">
                <a:hlinkClick r:id="rId2"/>
              </a:rPr>
              <a:t>usda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err="1" smtClean="0">
                <a:hlinkClick r:id="rId2"/>
              </a:rPr>
              <a:t>usdahome</a:t>
            </a:r>
            <a:endParaRPr lang="en-US" sz="2400" dirty="0" smtClean="0"/>
          </a:p>
          <a:p>
            <a:pPr marL="636588" lvl="1" indent="-236538" eaLnBrk="1" hangingPunct="1"/>
            <a:r>
              <a:rPr lang="en-US" sz="2400" dirty="0" smtClean="0"/>
              <a:t>Search: Thanksgiving Holi</a:t>
            </a:r>
            <a:r>
              <a:rPr lang="en-US" sz="2800" dirty="0" smtClean="0"/>
              <a:t>day</a:t>
            </a:r>
          </a:p>
          <a:p>
            <a:pPr marL="236538" indent="-236538" eaLnBrk="1" hangingPunct="1"/>
            <a:r>
              <a:rPr lang="en-US" sz="2600" dirty="0" smtClean="0">
                <a:hlinkClick r:id="rId3"/>
              </a:rPr>
              <a:t>www.holidayfoodsafety.org</a:t>
            </a:r>
            <a:endParaRPr lang="en-US" sz="2600" dirty="0" smtClean="0"/>
          </a:p>
          <a:p>
            <a:pPr marL="236538" indent="-236538" eaLnBrk="1" hangingPunct="1"/>
            <a:r>
              <a:rPr lang="en-US" sz="2600" dirty="0" smtClean="0"/>
              <a:t>A-Z index. T=Turkey </a:t>
            </a:r>
          </a:p>
          <a:p>
            <a:pPr marL="636588" lvl="1" indent="-236538" eaLnBrk="1" hangingPunct="1"/>
            <a:r>
              <a:rPr lang="en-US" sz="2400" dirty="0" smtClean="0">
                <a:hlinkClick r:id="rId4"/>
              </a:rPr>
              <a:t>www.foodsafety.wisc.edu</a:t>
            </a:r>
            <a:r>
              <a:rPr lang="en-US" sz="2200" dirty="0" smtClean="0"/>
              <a:t> </a:t>
            </a:r>
          </a:p>
          <a:p>
            <a:pPr marL="236538" indent="-236538" eaLnBrk="1" hangingPunct="1">
              <a:buNone/>
            </a:pPr>
            <a:endParaRPr lang="en-US" sz="3600" dirty="0" smtClean="0"/>
          </a:p>
          <a:p>
            <a:endParaRPr lang="en-US" dirty="0"/>
          </a:p>
        </p:txBody>
      </p:sp>
      <p:pic>
        <p:nvPicPr>
          <p:cNvPr id="3074" name="Picture 2" descr="http://t3.gstatic.com/images?q=tbn:ANd9GcSKaTbEyIOplm3m2-yo8Cn8J0-JXMDJnDxMpbF9iI2LOcVGBuryu9kKw3Z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276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Next Lunch &amp; Learn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68580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2400" b="1" dirty="0" smtClean="0"/>
              <a:t>December 10 – Keep Food Safety in Mind at the Holidays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 dirty="0" smtClean="0"/>
              <a:t>Whether you are hosting a party or sharing food-gifts with family and friends, there are some important food safety guidelines to keep in mind.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2400" dirty="0" smtClean="0"/>
              <a:t>All slides and audio files are archived:</a:t>
            </a:r>
          </a:p>
          <a:p>
            <a:pPr marL="231775" indent="-231775" algn="ctr">
              <a:buFont typeface="Wingdings" pitchFamily="2" charset="2"/>
              <a:buNone/>
              <a:defRPr/>
            </a:pPr>
            <a:r>
              <a:rPr lang="en-US" sz="2000" dirty="0" smtClean="0">
                <a:hlinkClick r:id="rId2"/>
              </a:rPr>
              <a:t>www.foodsafety.wisc.edu/preservation.html</a:t>
            </a:r>
            <a:r>
              <a:rPr lang="en-US" sz="2000" dirty="0" smtClean="0"/>
              <a:t> 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hdwallpapersinn.com/wp-content/uploads/2012/10/high-definition-winter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0"/>
            <a:ext cx="3048000" cy="1903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Help with Today’s Program?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3613" cy="4114800"/>
          </a:xfrm>
        </p:spPr>
        <p:txBody>
          <a:bodyPr/>
          <a:lstStyle/>
          <a:p>
            <a:r>
              <a:rPr lang="en-US" sz="2800" dirty="0" smtClean="0"/>
              <a:t>Help Desk: 800-442-4614</a:t>
            </a:r>
          </a:p>
          <a:p>
            <a:r>
              <a:rPr lang="en-US" sz="2800" dirty="0" smtClean="0"/>
              <a:t>Phone in to today’s program</a:t>
            </a:r>
          </a:p>
          <a:p>
            <a:pPr marL="574675" lvl="1"/>
            <a:r>
              <a:rPr lang="en-US" dirty="0" smtClean="0"/>
              <a:t>Toll:  630-424-2356</a:t>
            </a:r>
          </a:p>
          <a:p>
            <a:pPr marL="574675" lvl="1"/>
            <a:r>
              <a:rPr lang="en-US" dirty="0" smtClean="0"/>
              <a:t>Toll Free:  855-947-8255</a:t>
            </a:r>
          </a:p>
          <a:p>
            <a:pPr marL="574675" lvl="1"/>
            <a:r>
              <a:rPr lang="en-US" dirty="0" err="1" smtClean="0"/>
              <a:t>Passcode</a:t>
            </a:r>
            <a:r>
              <a:rPr lang="en-US" dirty="0" smtClean="0"/>
              <a:t>:  6774570#</a:t>
            </a:r>
          </a:p>
          <a:p>
            <a:r>
              <a:rPr lang="en-US" sz="2800" dirty="0" smtClean="0"/>
              <a:t>Program will be archived: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hlinkClick r:id="rId2"/>
              </a:rPr>
              <a:t>www.foodsafety.wisc.edu</a:t>
            </a:r>
            <a:r>
              <a:rPr lang="en-US" sz="2400" dirty="0" smtClean="0"/>
              <a:t> </a:t>
            </a:r>
          </a:p>
        </p:txBody>
      </p:sp>
      <p:pic>
        <p:nvPicPr>
          <p:cNvPr id="7172" name="Picture 2" descr="http://ccconline.org/media/library/needhe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14600"/>
            <a:ext cx="2743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985838"/>
            <a:ext cx="7315200" cy="14446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Food Safety &amp; the Thanksgiving Meal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/>
          <a:p>
            <a:pPr algn="r" eaLnBrk="1" hangingPunct="1"/>
            <a:r>
              <a:rPr lang="en-US" sz="2400" dirty="0" smtClean="0"/>
              <a:t>Lunch &amp; Learn</a:t>
            </a:r>
          </a:p>
          <a:p>
            <a:pPr algn="r" eaLnBrk="1" hangingPunct="1"/>
            <a:r>
              <a:rPr lang="en-US" sz="2400" dirty="0" smtClean="0"/>
              <a:t>12 noon to 1 pm</a:t>
            </a:r>
          </a:p>
          <a:p>
            <a:pPr algn="r" eaLnBrk="1" hangingPunct="1"/>
            <a:r>
              <a:rPr lang="en-US" sz="2400" dirty="0" smtClean="0"/>
              <a:t>November 5, 2013</a:t>
            </a:r>
          </a:p>
          <a:p>
            <a:pPr algn="r" eaLnBrk="1" hangingPunct="1"/>
            <a:r>
              <a:rPr lang="en-US" sz="2400" dirty="0" smtClean="0"/>
              <a:t> 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5124" name="Picture 3" descr="UWEXCE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876800"/>
            <a:ext cx="30194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anksgiving-turke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667000"/>
            <a:ext cx="2743200" cy="2139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7769225" cy="1143000"/>
          </a:xfrm>
        </p:spPr>
        <p:txBody>
          <a:bodyPr/>
          <a:lstStyle/>
          <a:p>
            <a:r>
              <a:rPr lang="en-US" smtClean="0"/>
              <a:t>Safe &amp; Healthy: Preserving Food at Home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There’s a new blog to help you stay up-to-date on food safety and food preservation information all year long. Subscribe via email to stay informed.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/>
              <a:t>http://fyi.uwex.edu/safepreserving/</a:t>
            </a:r>
          </a:p>
          <a:p>
            <a:pPr marL="0" indent="0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8196" name="Picture 3" descr="Cap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192463"/>
            <a:ext cx="5410200" cy="302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1625"/>
            <a:ext cx="8610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Plan Ahead for a Successful Thanksgiving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848600" cy="4953000"/>
          </a:xfrm>
        </p:spPr>
        <p:txBody>
          <a:bodyPr/>
          <a:lstStyle/>
          <a:p>
            <a:pPr marL="236538" indent="-236538" eaLnBrk="1" hangingPunct="1"/>
            <a:r>
              <a:rPr lang="en-US" sz="2600" dirty="0" smtClean="0"/>
              <a:t>Make a guest list: </a:t>
            </a:r>
            <a:r>
              <a:rPr lang="en-US" sz="2200" dirty="0" smtClean="0"/>
              <a:t>decide how many you will feed, plan your menu and gather your recipes.</a:t>
            </a:r>
          </a:p>
          <a:p>
            <a:pPr marL="236538" indent="-236538" eaLnBrk="1" hangingPunct="1"/>
            <a:r>
              <a:rPr lang="en-US" sz="2600" dirty="0" smtClean="0"/>
              <a:t>Clear the fridge: </a:t>
            </a:r>
            <a:r>
              <a:rPr lang="en-US" sz="2200" dirty="0" smtClean="0"/>
              <a:t>plan pre-holiday meals to use foods that are taking up valuable room in the freezer or refrigerator.</a:t>
            </a:r>
          </a:p>
          <a:p>
            <a:pPr marL="236538" indent="-236538" eaLnBrk="1" hangingPunct="1"/>
            <a:r>
              <a:rPr lang="en-US" sz="2600" dirty="0" smtClean="0"/>
              <a:t>Start shopping: </a:t>
            </a:r>
            <a:r>
              <a:rPr lang="en-US" sz="2200" dirty="0" smtClean="0"/>
              <a:t>check your pantry and make a shopping list of necessary ingredients; buy foods on sale before the ‘big day’.</a:t>
            </a:r>
          </a:p>
          <a:p>
            <a:pPr marL="236538" indent="-236538" eaLnBrk="1" hangingPunct="1"/>
            <a:r>
              <a:rPr lang="en-US" sz="2600" dirty="0" smtClean="0"/>
              <a:t>Get the thermometers ready: </a:t>
            </a:r>
            <a:r>
              <a:rPr lang="en-US" sz="2200" dirty="0" smtClean="0"/>
              <a:t>buy a food thermometer if you don’t already have one</a:t>
            </a:r>
            <a:r>
              <a:rPr lang="en-US" sz="2600" dirty="0" smtClean="0"/>
              <a:t>. </a:t>
            </a:r>
            <a:r>
              <a:rPr lang="en-US" sz="2200" dirty="0" smtClean="0"/>
              <a:t>A thermometer is key in producing a safe, high quality meal.</a:t>
            </a:r>
          </a:p>
          <a:p>
            <a:pPr marL="236538" indent="-236538" eaLnBrk="1" hangingPunct="1"/>
            <a:endParaRPr lang="en-US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19200" y="301625"/>
            <a:ext cx="7464425" cy="1143000"/>
          </a:xfrm>
        </p:spPr>
        <p:txBody>
          <a:bodyPr/>
          <a:lstStyle/>
          <a:p>
            <a:r>
              <a:rPr lang="en-US" dirty="0" smtClean="0"/>
              <a:t>Fresh or Frozen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3962400"/>
          </a:xfrm>
        </p:spPr>
        <p:txBody>
          <a:bodyPr/>
          <a:lstStyle/>
          <a:p>
            <a:pPr marL="228600" indent="-228600" algn="just">
              <a:tabLst>
                <a:tab pos="228600" algn="l"/>
              </a:tabLst>
            </a:pPr>
            <a:r>
              <a:rPr lang="en-US" sz="2400" dirty="0" smtClean="0"/>
              <a:t>Frozen turkey is available year-round, but readily available around Thanksgiving</a:t>
            </a:r>
          </a:p>
          <a:p>
            <a:pPr marL="228600" indent="-228600" algn="just">
              <a:tabLst>
                <a:tab pos="228600" algn="l"/>
              </a:tabLst>
            </a:pPr>
            <a:r>
              <a:rPr lang="en-US" sz="2400" dirty="0" smtClean="0"/>
              <a:t>Fresh turkey should be purchased </a:t>
            </a:r>
            <a:r>
              <a:rPr lang="en-US" sz="2400" b="1" dirty="0" smtClean="0"/>
              <a:t>no more than 1-2 days before your holiday meal</a:t>
            </a:r>
          </a:p>
          <a:p>
            <a:pPr marL="628650" lvl="1" indent="-228600" algn="just">
              <a:tabLst>
                <a:tab pos="228600" algn="l"/>
              </a:tabLst>
            </a:pPr>
            <a:r>
              <a:rPr lang="en-US" sz="1600" dirty="0" smtClean="0"/>
              <a:t>Do </a:t>
            </a:r>
            <a:r>
              <a:rPr lang="en-US" sz="1600" b="1" dirty="0" smtClean="0"/>
              <a:t>not buy</a:t>
            </a:r>
            <a:r>
              <a:rPr lang="en-US" sz="1600" dirty="0" smtClean="0"/>
              <a:t> a pre-stuffed fresh turkey.</a:t>
            </a:r>
          </a:p>
          <a:p>
            <a:pPr marL="228600" indent="-228600" algn="just">
              <a:tabLst>
                <a:tab pos="228600" algn="l"/>
              </a:tabLst>
            </a:pPr>
            <a:r>
              <a:rPr lang="en-US" sz="2400" dirty="0" smtClean="0"/>
              <a:t>Estimate </a:t>
            </a:r>
            <a:r>
              <a:rPr lang="en-US" sz="2400" b="1" dirty="0" smtClean="0"/>
              <a:t>one pound of turkey</a:t>
            </a:r>
            <a:r>
              <a:rPr lang="en-US" sz="2400" dirty="0" smtClean="0"/>
              <a:t> for each person on your guest list</a:t>
            </a:r>
          </a:p>
          <a:p>
            <a:pPr marL="628650" lvl="1" indent="-228600" algn="just">
              <a:tabLst>
                <a:tab pos="228600" algn="l"/>
              </a:tabLst>
            </a:pPr>
            <a:r>
              <a:rPr lang="en-US" sz="2000" dirty="0" smtClean="0"/>
              <a:t>One pound/person is enough for ample portions and leftovers</a:t>
            </a:r>
          </a:p>
          <a:p>
            <a:pPr marL="628650" lvl="1" indent="-228600" algn="just">
              <a:tabLst>
                <a:tab pos="228600" algn="l"/>
              </a:tabLst>
            </a:pPr>
            <a:r>
              <a:rPr lang="en-US" sz="2000" dirty="0" smtClean="0"/>
              <a:t>A larger turkey, over 16 pounds, has more meat per pound and will feed </a:t>
            </a:r>
            <a:r>
              <a:rPr lang="en-US" sz="2000" b="1" dirty="0" smtClean="0"/>
              <a:t>2</a:t>
            </a:r>
            <a:r>
              <a:rPr lang="en-US" sz="2000" dirty="0" smtClean="0"/>
              <a:t> people per pound!</a:t>
            </a:r>
          </a:p>
          <a:p>
            <a:pPr marL="628650" lvl="1" indent="-228600" algn="just">
              <a:tabLst>
                <a:tab pos="228600" algn="l"/>
              </a:tabLst>
            </a:pPr>
            <a:r>
              <a:rPr lang="en-US" sz="2000" dirty="0" smtClean="0"/>
              <a:t>If purchasing a pre-stuffed frozen turkey, </a:t>
            </a:r>
          </a:p>
          <a:p>
            <a:pPr marL="628650" lvl="1" indent="-228600" algn="just">
              <a:spcBef>
                <a:spcPts val="0"/>
              </a:spcBef>
              <a:buNone/>
              <a:tabLst>
                <a:tab pos="228600" algn="l"/>
              </a:tabLst>
            </a:pPr>
            <a:r>
              <a:rPr lang="en-US" sz="2000" dirty="0" smtClean="0"/>
              <a:t>	purchase 1¼ pounds per person.</a:t>
            </a:r>
          </a:p>
        </p:txBody>
      </p:sp>
      <p:pic>
        <p:nvPicPr>
          <p:cNvPr id="22530" name="Picture 2" descr="http://www.esquire.com/cm/esquire/images/53/esq-white-turkey-meat-1009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334000"/>
            <a:ext cx="13716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6324600"/>
            <a:ext cx="62179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turkey frozen since last year can </a:t>
            </a:r>
            <a:r>
              <a:rPr lang="en-US" u="sng" dirty="0" smtClean="0"/>
              <a:t>still</a:t>
            </a:r>
            <a:r>
              <a:rPr lang="en-US" dirty="0" smtClean="0"/>
              <a:t> be safely  prepared.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Thawing a Frozen Turkey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77200" cy="4114800"/>
          </a:xfrm>
        </p:spPr>
        <p:txBody>
          <a:bodyPr/>
          <a:lstStyle/>
          <a:p>
            <a:pPr marL="228600" indent="-228600"/>
            <a:r>
              <a:rPr lang="en-US" sz="2600" dirty="0" smtClean="0"/>
              <a:t>In the refrigerator. </a:t>
            </a:r>
            <a:r>
              <a:rPr lang="en-US" sz="2200" dirty="0" smtClean="0"/>
              <a:t>Place frozen bird in </a:t>
            </a:r>
            <a:r>
              <a:rPr lang="en-US" sz="2200" b="1" dirty="0" smtClean="0"/>
              <a:t>original wrapper</a:t>
            </a:r>
            <a:r>
              <a:rPr lang="en-US" sz="2200" dirty="0" smtClean="0"/>
              <a:t> on a tray in the refrigerator (40°F or lower). Allow ~1 day for each 4-5 pounds of turkey to thaw. Once thawed, store in refrigerator </a:t>
            </a:r>
            <a:r>
              <a:rPr lang="en-US" sz="2200" b="1" dirty="0" smtClean="0"/>
              <a:t>for up to 2 days.</a:t>
            </a:r>
            <a:endParaRPr lang="en-US" sz="2200" dirty="0" smtClean="0"/>
          </a:p>
          <a:p>
            <a:r>
              <a:rPr lang="en-US" sz="2600" dirty="0" smtClean="0"/>
              <a:t>In cold water. </a:t>
            </a:r>
            <a:r>
              <a:rPr lang="en-US" sz="2200" dirty="0" smtClean="0"/>
              <a:t>Submerge the wrapped turkey in cold water (50°F); change the water every 30  minutes. Allow 30 minutes defrosting time per pound. </a:t>
            </a:r>
            <a:r>
              <a:rPr lang="en-US" sz="2200" b="1" dirty="0" smtClean="0"/>
              <a:t>Cook immediately.</a:t>
            </a:r>
            <a:endParaRPr lang="en-US" sz="2200" dirty="0" smtClean="0"/>
          </a:p>
          <a:p>
            <a:r>
              <a:rPr lang="en-US" sz="2200" dirty="0" smtClean="0"/>
              <a:t>The microwave may be used – see instructions.</a:t>
            </a:r>
          </a:p>
          <a:p>
            <a:pPr>
              <a:buNone/>
            </a:pP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4876800"/>
          <a:ext cx="7543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743200"/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 of Turkey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Thawing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baseline="0" dirty="0" err="1" smtClean="0"/>
                        <a:t>Refrig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Thawing</a:t>
                      </a:r>
                      <a:r>
                        <a:rPr lang="en-US" baseline="0" dirty="0" smtClean="0"/>
                        <a:t> in Water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to 12 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 3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to 6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to 16 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to 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to 8 hours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to 20 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to 5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to 10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to 24 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to 6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to</a:t>
                      </a:r>
                      <a:r>
                        <a:rPr lang="en-US" baseline="0" dirty="0" smtClean="0"/>
                        <a:t> 12 hours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Roasting a Turkey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924800" cy="4114800"/>
          </a:xfrm>
        </p:spPr>
        <p:txBody>
          <a:bodyPr/>
          <a:lstStyle/>
          <a:p>
            <a:pPr marL="228600" indent="-228600"/>
            <a:r>
              <a:rPr lang="en-US" sz="2600" dirty="0" smtClean="0"/>
              <a:t>If you choose to stuff, stuff loosely.</a:t>
            </a:r>
          </a:p>
          <a:p>
            <a:pPr marL="457200" lvl="1"/>
            <a:r>
              <a:rPr lang="en-US" sz="2200" dirty="0" smtClean="0"/>
              <a:t>Add stuffing immediately before roasting. Stuffing should be moist, never dry. </a:t>
            </a:r>
          </a:p>
          <a:p>
            <a:pPr marL="228600" indent="-228600"/>
            <a:r>
              <a:rPr lang="en-US" sz="2600" dirty="0" smtClean="0"/>
              <a:t>Roast in an oven set to 325°F or higher.</a:t>
            </a:r>
          </a:p>
          <a:p>
            <a:pPr marL="457200" lvl="1" indent="-228600"/>
            <a:r>
              <a:rPr lang="en-US" sz="2200" dirty="0" smtClean="0"/>
              <a:t>Do </a:t>
            </a:r>
            <a:r>
              <a:rPr lang="en-US" sz="2200" b="1" dirty="0" smtClean="0"/>
              <a:t>not</a:t>
            </a:r>
            <a:r>
              <a:rPr lang="en-US" sz="2200" dirty="0" smtClean="0"/>
              <a:t> place turkey in a hot oven, and then turn the oven off.</a:t>
            </a:r>
          </a:p>
          <a:p>
            <a:pPr marL="457200" lvl="1" indent="-228600"/>
            <a:r>
              <a:rPr lang="en-US" sz="2200" dirty="0" smtClean="0"/>
              <a:t>Do </a:t>
            </a:r>
            <a:r>
              <a:rPr lang="en-US" sz="2200" b="1" dirty="0" smtClean="0"/>
              <a:t>not</a:t>
            </a:r>
            <a:r>
              <a:rPr lang="en-US" sz="2200" dirty="0" smtClean="0"/>
              <a:t> roast in an oven set lower than 325°F. </a:t>
            </a:r>
          </a:p>
          <a:p>
            <a:pPr marL="628650" lvl="1" indent="-228600">
              <a:buNone/>
            </a:pP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4419600"/>
          <a:ext cx="56388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935"/>
                <a:gridCol w="3441865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 of Turkey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Cooking Time</a:t>
                      </a:r>
                      <a:r>
                        <a:rPr lang="en-US" baseline="0" dirty="0" smtClean="0"/>
                        <a:t> at </a:t>
                      </a:r>
                      <a:r>
                        <a:rPr lang="en-US" sz="1800" dirty="0" smtClean="0"/>
                        <a:t>325°F*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to 12 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2¾ to 3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to 14 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to 3¾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to 18 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3¾ to</a:t>
                      </a:r>
                      <a:r>
                        <a:rPr lang="en-US" baseline="0" dirty="0" smtClean="0"/>
                        <a:t> 4¼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 to</a:t>
                      </a:r>
                      <a:r>
                        <a:rPr lang="en-US" baseline="0" dirty="0" smtClean="0"/>
                        <a:t> 20 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4¼ to 4½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to 24 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4½ to</a:t>
                      </a:r>
                      <a:r>
                        <a:rPr lang="en-US" baseline="0" dirty="0" smtClean="0"/>
                        <a:t> 5 hours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0" y="4419600"/>
            <a:ext cx="2438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*Stuffed turkey will take 15-30 minutes longer (total) to cook.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562600"/>
            <a:ext cx="2438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Turkey or stuffing must reach 165°F to ensure safety.</a:t>
            </a:r>
            <a:endParaRPr lang="en-US" dirty="0"/>
          </a:p>
        </p:txBody>
      </p:sp>
      <p:pic>
        <p:nvPicPr>
          <p:cNvPr id="7" name="Picture 6" descr="thermometer_tur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28600"/>
            <a:ext cx="171823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a Frozen Turkey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153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Sometimes the easiest way to cook a turkey is from the ‘frozen state.’ </a:t>
            </a:r>
          </a:p>
          <a:p>
            <a:pPr>
              <a:buNone/>
            </a:pPr>
            <a:r>
              <a:rPr lang="en-US" sz="1200" dirty="0" smtClean="0">
                <a:hlinkClick r:id="rId2"/>
              </a:rPr>
              <a:t>www.foodsafety.wisc.edu/assets/pdf_Files/Cooking_Turkey_From_the_Frozen_State_Nov11.pdf</a:t>
            </a:r>
            <a:r>
              <a:rPr lang="en-US" sz="12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Set oven to 325°F.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Remove wrapping from turkey and put on a rack in a roasting pan.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Roast turkey. Checking temperature after 2-2½ hours. Turn bird, if desired. Remove giblet bag.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After 3½ hours, add seasoning if desired and begin basting.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 small turkey (12-13 pounds) requires ~5 hours if cooked from the frozen state. A larger turkey (15-20 pounds) requires ~7 hours to cook.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 Do NOT use with a stuffed turkey. </a:t>
            </a:r>
            <a:r>
              <a:rPr lang="en-US" dirty="0" smtClean="0"/>
              <a:t>Turkey must reach 165°F to be safe.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2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>en-us</Markets>
    <AppVer xmlns="145c5697-5eb5-440b-b2f1-a8273fb59250" xsi:nil="true"/>
    <AuthoringAssetId xmlns="145c5697-5eb5-440b-b2f1-a8273fb59250">TP001017070</AuthoringAssetId>
    <AssetId xmlns="145c5697-5eb5-440b-b2f1-a8273fb59250">TS001017070</AssetId>
  </documentManagement>
</p:properties>
</file>

<file path=customXml/itemProps1.xml><?xml version="1.0" encoding="utf-8"?>
<ds:datastoreItem xmlns:ds="http://schemas.openxmlformats.org/officeDocument/2006/customXml" ds:itemID="{394D23F7-79C4-4B60-979A-61D517EF3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58E0CDD-9A4C-43D8-BAED-DAAE331BFC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93253C-1963-4CF5-9459-C9EA6FE5B7B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D493C2E-33BE-4619-86A0-C74D34D71FD9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template2</Template>
  <TotalTime>4379</TotalTime>
  <Words>1410</Words>
  <Application>Microsoft Office PowerPoint</Application>
  <PresentationFormat>On-screen Show (4:3)</PresentationFormat>
  <Paragraphs>156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template2</vt:lpstr>
      <vt:lpstr>Office Theme</vt:lpstr>
      <vt:lpstr>Audio Setup</vt:lpstr>
      <vt:lpstr>Need Help with Today’s Program?</vt:lpstr>
      <vt:lpstr>Food Safety &amp; the Thanksgiving Meal</vt:lpstr>
      <vt:lpstr>Safe &amp; Healthy: Preserving Food at Home</vt:lpstr>
      <vt:lpstr>Plan Ahead for a Successful Thanksgiving</vt:lpstr>
      <vt:lpstr>Fresh or Frozen</vt:lpstr>
      <vt:lpstr>Thawing a Frozen Turkey</vt:lpstr>
      <vt:lpstr>Roasting a Turkey</vt:lpstr>
      <vt:lpstr>Cooking a Frozen Turkey</vt:lpstr>
      <vt:lpstr>Brining or Frying a Turkey</vt:lpstr>
      <vt:lpstr>Using a Meat Thermometer</vt:lpstr>
      <vt:lpstr>FAQs</vt:lpstr>
      <vt:lpstr>Dealing with Leftovers</vt:lpstr>
      <vt:lpstr>Reheating or Cooking Early</vt:lpstr>
      <vt:lpstr>Panic Button Questions</vt:lpstr>
      <vt:lpstr>Recipes and Hotlines</vt:lpstr>
      <vt:lpstr>Resources</vt:lpstr>
      <vt:lpstr>Next Lunch &amp; Learn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</dc:title>
  <dc:creator>Barb Ingham</dc:creator>
  <cp:lastModifiedBy>PamMiles</cp:lastModifiedBy>
  <cp:revision>403</cp:revision>
  <cp:lastPrinted>1601-01-01T00:00:00Z</cp:lastPrinted>
  <dcterms:created xsi:type="dcterms:W3CDTF">2012-06-03T11:54:49Z</dcterms:created>
  <dcterms:modified xsi:type="dcterms:W3CDTF">2013-11-18T18:14:19Z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gNumber">
    <vt:lpwstr>485569L</vt:lpwstr>
  </property>
  <property fmtid="{D5CDD505-2E9C-101B-9397-08002B2CF9AE}" pid="3" name="TPInstallLocation">
    <vt:lpwstr>{My Templates}</vt:lpwstr>
  </property>
  <property fmtid="{D5CDD505-2E9C-101B-9397-08002B2CF9AE}" pid="4" name="PrimaryImageGen">
    <vt:lpwstr>1</vt:lpwstr>
  </property>
  <property fmtid="{D5CDD505-2E9C-101B-9397-08002B2CF9AE}" pid="5" name="display_urn:schemas-microsoft-com:office:office#APAuthor">
    <vt:lpwstr>REDMOND\cynvey</vt:lpwstr>
  </property>
  <property fmtid="{D5CDD505-2E9C-101B-9397-08002B2CF9AE}" pid="6" name="APAuthor">
    <vt:lpwstr>191</vt:lpwstr>
  </property>
  <property fmtid="{D5CDD505-2E9C-101B-9397-08002B2CF9AE}" pid="7" name="Milestone">
    <vt:lpwstr>Continuous</vt:lpwstr>
  </property>
  <property fmtid="{D5CDD505-2E9C-101B-9397-08002B2CF9AE}" pid="8" name="TPAppVersion">
    <vt:lpwstr>11</vt:lpwstr>
  </property>
  <property fmtid="{D5CDD505-2E9C-101B-9397-08002B2CF9AE}" pid="9" name="TPCommandLine">
    <vt:lpwstr>{PP} /n {FilePath}</vt:lpwstr>
  </property>
  <property fmtid="{D5CDD505-2E9C-101B-9397-08002B2CF9AE}" pid="10" name="IsSearchable">
    <vt:lpwstr>0</vt:lpwstr>
  </property>
  <property fmtid="{D5CDD505-2E9C-101B-9397-08002B2CF9AE}" pid="11" name="NumericId">
    <vt:lpwstr>-1.00000000000000</vt:lpwstr>
  </property>
  <property fmtid="{D5CDD505-2E9C-101B-9397-08002B2CF9AE}" pid="12" name="PublishTargets">
    <vt:lpwstr>OfficeOnline</vt:lpwstr>
  </property>
  <property fmtid="{D5CDD505-2E9C-101B-9397-08002B2CF9AE}" pid="13" name="TPLaunchHelpLinkType">
    <vt:lpwstr>Template</vt:lpwstr>
  </property>
  <property fmtid="{D5CDD505-2E9C-101B-9397-08002B2CF9AE}" pid="14" name="TPFriendlyName">
    <vt:lpwstr>Class open house presentation</vt:lpwstr>
  </property>
  <property fmtid="{D5CDD505-2E9C-101B-9397-08002B2CF9AE}" pid="15" name="display_urn:schemas-microsoft-com:office:office#APEditor">
    <vt:lpwstr>REDMOND\v-luannv</vt:lpwstr>
  </property>
  <property fmtid="{D5CDD505-2E9C-101B-9397-08002B2CF9AE}" pid="16" name="APEditor">
    <vt:lpwstr>92</vt:lpwstr>
  </property>
  <property fmtid="{D5CDD505-2E9C-101B-9397-08002B2CF9AE}" pid="17" name="Provider">
    <vt:lpwstr>EY006220130</vt:lpwstr>
  </property>
  <property fmtid="{D5CDD505-2E9C-101B-9397-08002B2CF9AE}" pid="18" name="SourceTitle">
    <vt:lpwstr>Class open house presentation</vt:lpwstr>
  </property>
  <property fmtid="{D5CDD505-2E9C-101B-9397-08002B2CF9AE}" pid="19" name="TPApplication">
    <vt:lpwstr>PowerPoint</vt:lpwstr>
  </property>
  <property fmtid="{D5CDD505-2E9C-101B-9397-08002B2CF9AE}" pid="20" name="TPLaunchHelpLink">
    <vt:lpwstr/>
  </property>
  <property fmtid="{D5CDD505-2E9C-101B-9397-08002B2CF9AE}" pid="21" name="OpenTemplate">
    <vt:lpwstr>1</vt:lpwstr>
  </property>
  <property fmtid="{D5CDD505-2E9C-101B-9397-08002B2CF9AE}" pid="22" name="UACurrentWords">
    <vt:lpwstr>0</vt:lpwstr>
  </property>
  <property fmtid="{D5CDD505-2E9C-101B-9397-08002B2CF9AE}" pid="23" name="UALocRecommendation">
    <vt:lpwstr>Localize</vt:lpwstr>
  </property>
  <property fmtid="{D5CDD505-2E9C-101B-9397-08002B2CF9AE}" pid="24" name="UALocComments">
    <vt:lpwstr>UpdatesNotHO13. NoFix_xCubeTransition. retrofitted content (updated designs)</vt:lpwstr>
  </property>
  <property fmtid="{D5CDD505-2E9C-101B-9397-08002B2CF9AE}" pid="25" name="Applications">
    <vt:lpwstr>79;#Template 12;#184;#Office 2000;#182;#Office XP;#65;#Microsoft Office PowerPoint 2007;#64;#PowerPoint 2003</vt:lpwstr>
  </property>
  <property fmtid="{D5CDD505-2E9C-101B-9397-08002B2CF9AE}" pid="26" name="TemplateStatus">
    <vt:lpwstr>Complete</vt:lpwstr>
  </property>
  <property fmtid="{D5CDD505-2E9C-101B-9397-08002B2CF9AE}" pid="27" name="ContentTypeId">
    <vt:lpwstr>0x0101006025706CF4CD034688BEBAE97A2E701D020200C3831ACA17D8814887A164412888521E</vt:lpwstr>
  </property>
  <property fmtid="{D5CDD505-2E9C-101B-9397-08002B2CF9AE}" pid="28" name="IsDeleted">
    <vt:lpwstr>0</vt:lpwstr>
  </property>
  <property fmtid="{D5CDD505-2E9C-101B-9397-08002B2CF9AE}" pid="29" name="ShowIn">
    <vt:lpwstr>Show everywhere</vt:lpwstr>
  </property>
  <property fmtid="{D5CDD505-2E9C-101B-9397-08002B2CF9AE}" pid="30" name="UANotes">
    <vt:lpwstr>Premium Exception Oct. 2003_x000d_
_x000d_
Design Pass complete.</vt:lpwstr>
  </property>
  <property fmtid="{D5CDD505-2E9C-101B-9397-08002B2CF9AE}" pid="31" name="PublishStatusLookup">
    <vt:lpwstr>258360</vt:lpwstr>
  </property>
  <property fmtid="{D5CDD505-2E9C-101B-9397-08002B2CF9AE}" pid="32" name="TPComponent">
    <vt:lpwstr>PPTFiles</vt:lpwstr>
  </property>
  <property fmtid="{D5CDD505-2E9C-101B-9397-08002B2CF9AE}" pid="33" name="TPNamespace">
    <vt:lpwstr>POWERPNT</vt:lpwstr>
  </property>
  <property fmtid="{D5CDD505-2E9C-101B-9397-08002B2CF9AE}" pid="34" name="TPClientViewer">
    <vt:lpwstr>Microsoft Office PowerPoint</vt:lpwstr>
  </property>
  <property fmtid="{D5CDD505-2E9C-101B-9397-08002B2CF9AE}" pid="35" name="APTrustLevel">
    <vt:lpwstr>1.00000000000000</vt:lpwstr>
  </property>
  <property fmtid="{D5CDD505-2E9C-101B-9397-08002B2CF9AE}" pid="36" name="TrustLevel">
    <vt:lpwstr>Microsoft Managed Content</vt:lpwstr>
  </property>
  <property fmtid="{D5CDD505-2E9C-101B-9397-08002B2CF9AE}" pid="37" name="Content Type">
    <vt:lpwstr>OOFile</vt:lpwstr>
  </property>
</Properties>
</file>